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6858000" cx="9906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065">
          <p15:clr>
            <a:srgbClr val="A4A3A4"/>
          </p15:clr>
        </p15:guide>
        <p15:guide id="2" orient="horz" pos="164">
          <p15:clr>
            <a:srgbClr val="A4A3A4"/>
          </p15:clr>
        </p15:guide>
        <p15:guide id="3" orient="horz" pos="3884">
          <p15:clr>
            <a:srgbClr val="A4A3A4"/>
          </p15:clr>
        </p15:guide>
        <p15:guide id="4" orient="horz" pos="1162">
          <p15:clr>
            <a:srgbClr val="A4A3A4"/>
          </p15:clr>
        </p15:guide>
        <p15:guide id="5" orient="horz" pos="890">
          <p15:clr>
            <a:srgbClr val="A4A3A4"/>
          </p15:clr>
        </p15:guide>
        <p15:guide id="6" pos="217">
          <p15:clr>
            <a:srgbClr val="A4A3A4"/>
          </p15:clr>
        </p15:guide>
        <p15:guide id="7" pos="6023">
          <p15:clr>
            <a:srgbClr val="A4A3A4"/>
          </p15:clr>
        </p15:guide>
      </p15:sldGuideLst>
    </p:ext>
    <p:ext uri="{2D200454-40CA-4A62-9FC3-DE9A4176ACB9}">
      <p15:notesGuideLst>
        <p15:guide id="1" orient="horz" pos="3024">
          <p15:clr>
            <a:srgbClr val="A4A3A4"/>
          </p15:clr>
        </p15:guide>
        <p15:guide id="2" pos="2304">
          <p15:clr>
            <a:srgbClr val="A4A3A4"/>
          </p15:clr>
        </p15:guide>
      </p15:notesGuideLst>
    </p:ext>
    <p:ext uri="GoogleSlidesCustomDataVersion2">
      <go:slidesCustomData xmlns:go="http://customooxmlschemas.google.com/" r:id="rId55" roundtripDataSignature="AMtx7mjjBUkQbAO2Y2+s5Tew64ZNqeYL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1DEBC1-C686-40BC-A0F2-C09568F309FE}">
  <a:tblStyle styleId="{871DEBC1-C686-40BC-A0F2-C09568F309FE}" styleName="Table_0">
    <a:wholeTbl>
      <a:tcTxStyle b="off" i="off">
        <a:font>
          <a:latin typeface="SamsungOne 400"/>
          <a:ea typeface="SamsungOne 400"/>
          <a:cs typeface="SamsungOne 400"/>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SamsungOne 400"/>
          <a:ea typeface="SamsungOne 400"/>
          <a:cs typeface="SamsungOne 400"/>
        </a:font>
        <a:schemeClr val="lt1"/>
      </a:tcTxStyle>
      <a:tcStyle>
        <a:fill>
          <a:solidFill>
            <a:schemeClr val="accent1"/>
          </a:solidFill>
        </a:fill>
      </a:tcStyle>
    </a:lastCol>
    <a:firstCol>
      <a:tcTxStyle b="on" i="off">
        <a:font>
          <a:latin typeface="SamsungOne 400"/>
          <a:ea typeface="SamsungOne 400"/>
          <a:cs typeface="SamsungOne 400"/>
        </a:font>
        <a:schemeClr val="lt1"/>
      </a:tcTxStyle>
      <a:tcStyle>
        <a:fill>
          <a:solidFill>
            <a:schemeClr val="accent1"/>
          </a:solidFill>
        </a:fill>
      </a:tcStyle>
    </a:firstCol>
    <a:lastRow>
      <a:tcTxStyle b="on" i="off">
        <a:font>
          <a:latin typeface="SamsungOne 400"/>
          <a:ea typeface="SamsungOne 400"/>
          <a:cs typeface="SamsungOne 400"/>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amsungOne 400"/>
          <a:ea typeface="SamsungOne 400"/>
          <a:cs typeface="SamsungOne 400"/>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065" orient="horz"/>
        <p:guide pos="164" orient="horz"/>
        <p:guide pos="3884" orient="horz"/>
        <p:guide pos="1162" orient="horz"/>
        <p:guide pos="890" orient="horz"/>
        <p:guide pos="217"/>
        <p:guide pos="6023"/>
      </p:guideLst>
    </p:cSldViewPr>
  </p:slideViewPr>
  <p:notesViewPr>
    <p:cSldViewPr snapToGrid="0">
      <p:cViewPr varScale="1">
        <p:scale>
          <a:sx n="100" d="100"/>
          <a:sy n="100" d="100"/>
        </p:scale>
        <p:origin x="0" y="0"/>
      </p:cViewPr>
      <p:guideLst>
        <p:guide pos="3024"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169009" cy="48006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4" name="Google Shape;4;n"/>
          <p:cNvSpPr txBox="1"/>
          <p:nvPr>
            <p:ph idx="10" type="dt"/>
          </p:nvPr>
        </p:nvSpPr>
        <p:spPr>
          <a:xfrm>
            <a:off x="4144485" y="0"/>
            <a:ext cx="3169009" cy="480061"/>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5" name="Google Shape;5;n"/>
          <p:cNvSpPr/>
          <p:nvPr>
            <p:ph idx="3"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2" y="9119597"/>
            <a:ext cx="3169009" cy="48006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8" name="Google Shape;8;n"/>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Vui lòng truy cập trang web công cộng của tableau và chọn hình ảnh yêu thích của riêng bạn.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Hãy chắc chắn rằng bạn cung cấp tín dụng cho tác giả.</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Một slide trực quan hóa từ Tableau Public nơi người dùng tableau tải lên và chia sẻ trực quan hóa.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Hình ảnh trực quan này đã được chọn vì chức năng và thiết kế tuyệt vời của nó.</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Bản thân đồ họa gợi cho bạn sự ra đời nhưng thực ra nó là một mảng thông tin đa chiều.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Kích thước của dấu chấm thể hiện lượng sữa công thức hoặc sữa mẹ được tiêu thụ.</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Dấu thời gian được tổ chức thành một vòng tròn và các ngày trong tháng được biểu thị bằng một vòng tròn xoắn ốc hướng ra ngoài. Chúng ta có thể thấy rõ mô hình tiêu thụ của em bé trong một ngày cũng như trong một tháng.</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https://public.tableau.com/en-us/gallery/beginning-life?tab=viz-of-the-day&amp;type=viz-of-the-day</a:t>
            </a:r>
            <a:endParaRPr b="0">
              <a:latin typeface="Arial"/>
              <a:ea typeface="Arial"/>
              <a:cs typeface="Arial"/>
              <a:sym typeface="Arial"/>
            </a:endParaRPr>
          </a:p>
        </p:txBody>
      </p:sp>
      <p:sp>
        <p:nvSpPr>
          <p:cNvPr id="176" name="Google Shape;176;p1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Khách hàng nói một đằng, nhưng tôi hiểu một nẻo.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Xin lỗi, dự án này sẽ thất bại.</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Có lẽ phần quan trọng nhất, điều quan trọng là phải hiểu mục tiêu của hình dung là gì.</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Điều quan trọng là phải hiểu những gì khách hàng (ở đây khách hàng cũng có thể có nghĩa là sếp hoặc trưởng bộ phận của bạn, v.v.) đang mong đợi và câu hỏi mà họ muốn được trả lời.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Đây là nơi bắt đầu, bởi vì với tư cách là nhà phân tích dữ liệu, kỹ sư dữ liệu lớn và nhà khoa học dữ liệu, chúng ta cần sắp xếp dữ liệu thích hợp cho bản trình bày cuối cùng</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b="1"/>
          </a:p>
        </p:txBody>
      </p:sp>
      <p:sp>
        <p:nvSpPr>
          <p:cNvPr id="186" name="Google Shape;186;p1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Từ biểu đồ này, chúng tôi chọn bao gồm MS Power BI và Tableau là hai sản phẩm hàng đầu.</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Giải thích cho sinh viên rằng Gartner Magic Quadrant là một ấn phẩm công nghiệp rất phổ biến và nổi tiếng tạo ra biểu đồ này hàng năm cho các ngành CNTT khác nhau. Nhiều công ty làm việc rất chăm chỉ để nhận được xếp hạng tốt trên bảng xếp hạng này.</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Garner Magic Quadrant cho các công cụ Trực quan hóa và Kinh doanh thông minh cho năm 2021.</a:t>
            </a:r>
            <a:endParaRPr b="0">
              <a:latin typeface="Arial"/>
              <a:ea typeface="Arial"/>
              <a:cs typeface="Arial"/>
              <a:sym typeface="Arial"/>
            </a:endParaRPr>
          </a:p>
        </p:txBody>
      </p:sp>
      <p:sp>
        <p:nvSpPr>
          <p:cNvPr id="196" name="Google Shape;196;p1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09" name="Google Shape;209;p1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Mô tả các tính năng của Hue và cách sử dụng trình chỉnh sửa Hive ở Hue.</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Trải nghiệm người dùng Hadoop (Hue) là một giao diện người dùng dựa trên web được sử dụng với các cụm Apache Hadoop.</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Hue có thể được nhóm với các hệ sinh thái Hadoop khác để chạy các công việc Hive và công việc Impala, v.v.</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https://gethue.com/</a:t>
            </a:r>
            <a:endParaRPr b="0">
              <a:latin typeface="Arial"/>
              <a:ea typeface="Arial"/>
              <a:cs typeface="Arial"/>
              <a:sym typeface="Arial"/>
            </a:endParaRPr>
          </a:p>
        </p:txBody>
      </p:sp>
      <p:sp>
        <p:nvSpPr>
          <p:cNvPr id="220" name="Google Shape;220;p1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tôi sẽ sử dụng người dùng (sinh viên) và mật khẩu (sinh viên) làm người dùng đầu tiên trong phòng thí nghiệm. Đề cập với học sinh rằng điều này có nghĩa là họ sẽ có đặc quyền quản trị. Hành chính của </a:t>
            </a:r>
            <a:r>
              <a:rPr b="1" lang="en-US">
                <a:latin typeface="Arial"/>
                <a:ea typeface="Arial"/>
                <a:cs typeface="Arial"/>
                <a:sym typeface="Arial"/>
              </a:rPr>
              <a:t>Hue</a:t>
            </a:r>
            <a:r>
              <a:rPr b="0" lang="en-US">
                <a:latin typeface="Arial"/>
                <a:ea typeface="Arial"/>
                <a:cs typeface="Arial"/>
                <a:sym typeface="Arial"/>
              </a:rPr>
              <a:t> nằm ngoài phạm vi của lớp học nhưng học sinh có thể muốn nghịch với nó.</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có thể truy cập giao diện người dùng web </a:t>
            </a:r>
            <a:r>
              <a:rPr b="1" lang="en-US">
                <a:latin typeface="Arial"/>
                <a:ea typeface="Arial"/>
                <a:cs typeface="Arial"/>
                <a:sym typeface="Arial"/>
              </a:rPr>
              <a:t>Hue</a:t>
            </a:r>
            <a:r>
              <a:rPr b="0" lang="en-US">
                <a:latin typeface="Arial"/>
                <a:ea typeface="Arial"/>
                <a:cs typeface="Arial"/>
                <a:sym typeface="Arial"/>
              </a:rPr>
              <a:t> thông qua tài khoản quản trị viên cụm và mật khẩu được nhập khi tạo cụm.</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Khởi tạo tài khoản quản trị cụm từ bảng điều khiển không đặt lại thông tin tài khoản </a:t>
            </a:r>
            <a:r>
              <a:rPr b="1" lang="en-US">
                <a:latin typeface="Arial"/>
                <a:ea typeface="Arial"/>
                <a:cs typeface="Arial"/>
                <a:sym typeface="Arial"/>
              </a:rPr>
              <a:t>Hue</a:t>
            </a:r>
            <a:r>
              <a:rPr b="0" lang="en-US">
                <a:latin typeface="Arial"/>
                <a:ea typeface="Arial"/>
                <a:cs typeface="Arial"/>
                <a:sym typeface="Arial"/>
              </a:rPr>
              <a: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Mật khẩu phải được thay đổi trên trang web </a:t>
            </a:r>
            <a:r>
              <a:rPr b="1" lang="en-US">
                <a:latin typeface="Arial"/>
                <a:ea typeface="Arial"/>
                <a:cs typeface="Arial"/>
                <a:sym typeface="Arial"/>
              </a:rPr>
              <a:t>Hue</a:t>
            </a:r>
            <a:r>
              <a:rPr b="0" lang="en-US">
                <a:latin typeface="Arial"/>
                <a:ea typeface="Arial"/>
                <a:cs typeface="Arial"/>
                <a:sym typeface="Arial"/>
              </a:rPr>
              <a:t>.</a:t>
            </a:r>
            <a:endParaRPr b="0">
              <a:latin typeface="Arial"/>
              <a:ea typeface="Arial"/>
              <a:cs typeface="Arial"/>
              <a:sym typeface="Arial"/>
            </a:endParaRPr>
          </a:p>
        </p:txBody>
      </p:sp>
      <p:sp>
        <p:nvSpPr>
          <p:cNvPr id="271" name="Google Shape;271;p1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Cung cấp GUI cho các công việc đang thực hiện/đang thực hiện.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Đầu ra chỉ dành cho các công việc được phân bổ và quản lý bởi YARN.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Ngoài ra, chức năng giám sát được cung cấp cho công việc Oozie</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Quy trình làm việc / Điều phối viên / Gói Oozie</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Cung cấp GUI để sử dụng quy trình làm việc của Apache Oozie</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Quy trình làm việc đơn giản / Điều phối viên / Tạo gói thông qua kéo và thả</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Chức năng giám sát được cung cấp thông qua trình duyệt công việc</a:t>
            </a:r>
            <a:endParaRPr b="0">
              <a:latin typeface="Arial"/>
              <a:ea typeface="Arial"/>
              <a:cs typeface="Arial"/>
              <a:sym typeface="Arial"/>
            </a:endParaRPr>
          </a:p>
        </p:txBody>
      </p:sp>
      <p:sp>
        <p:nvSpPr>
          <p:cNvPr id="287" name="Google Shape;287;p1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Hue</a:t>
            </a:r>
            <a:r>
              <a:rPr b="0" lang="en-US">
                <a:latin typeface="Arial"/>
                <a:ea typeface="Arial"/>
                <a:cs typeface="Arial"/>
                <a:sym typeface="Arial"/>
              </a:rPr>
              <a:t> mang đến Trải nghiệm Truy vấn tốt nhất với các thành phần Trình soạn thảo truy vấn và Tự động điền thông minh nhất.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trình chỉnh sửa truy vấn, bạn có thể sử dụng các truy vấn pig, spark, hive và impala.</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Để chạy Hive,</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Nhấp vào [Truy vấn -&gt;Hive(Hive UI)] ở thanh menu trên cùng để mở trình chỉnh sửa.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cửa sổ chỉnh sửa, chọn CƠ SỞ DỮ LIỆU để thực hiện truy vấn từ danh sách.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Nhập một truy vấn trong cửa sổ Trình soạn thảo truy vấn và nhấp vào [Nút Thực thi ➤] để thực hiện truy vấn.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tab Kết quả, bạn có thể xem kết quả của truy vấn đã thực hiện.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có thể kiểm tra danh sách các truy vấn được thực hiện trong tab [Lịch sử truy vấn].</a:t>
            </a:r>
            <a:endParaRPr b="0">
              <a:latin typeface="Arial"/>
              <a:ea typeface="Arial"/>
              <a:cs typeface="Arial"/>
              <a:sym typeface="Arial"/>
            </a:endParaRPr>
          </a:p>
        </p:txBody>
      </p:sp>
      <p:sp>
        <p:nvSpPr>
          <p:cNvPr id="306" name="Google Shape;306;p1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Mỗi khu vực sẽ được mô tả riêng.</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Khu vực Truy vấn được chia thành 3 phần để người dùng dễ dàng kiểm tra các thông tin liên quan.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Ba khu vực là trình duyệt nhanh, ứng dụng và trợ lý.</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được thể hiện khác nhau tùy thuộc vào chức năng được sử dụng.</a:t>
            </a:r>
            <a:endParaRPr b="0">
              <a:latin typeface="Arial"/>
              <a:ea typeface="Arial"/>
              <a:cs typeface="Arial"/>
              <a:sym typeface="Arial"/>
            </a:endParaRPr>
          </a:p>
        </p:txBody>
      </p:sp>
      <p:sp>
        <p:nvSpPr>
          <p:cNvPr id="316" name="Google Shape;316;p1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Khu vực này là phần thực sự viết và thực hiện các truy vấn.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Nếu cần, có thể chọn một khu vực và thực hiện lại.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Khi thực hiện Truy vấn, nhấn vào nút ▶ (hoặc Ctrl + Enter)</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Điều này tương đương với việc sử dụng beeline hoặc impala-shell trong thiết bị đầu cuối.</a:t>
            </a:r>
            <a:endParaRPr b="0">
              <a:latin typeface="Arial"/>
              <a:ea typeface="Arial"/>
              <a:cs typeface="Arial"/>
              <a:sym typeface="Arial"/>
            </a:endParaRPr>
          </a:p>
        </p:txBody>
      </p:sp>
      <p:sp>
        <p:nvSpPr>
          <p:cNvPr id="326" name="Google Shape;326;p1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 name="Google Shape;91;p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khu vực DB/Table, thông tin về các cơ sở dữ liệu và bảng có sẵn được hiển thị trực quan.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Nếu bạn nhấp vào cơ sở dữ liệu hoặc bảng liên quan, bạn có thể kiểm tra lược đồ liên quan và một số dữ liệu mẫu mà không cần Truy vấn.</a:t>
            </a:r>
            <a:endParaRPr b="0"/>
          </a:p>
        </p:txBody>
      </p:sp>
      <p:sp>
        <p:nvSpPr>
          <p:cNvPr id="347" name="Google Shape;347;p2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2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0"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Có thể so sánh sự đồng bộ của bảng impala (bảng hive) được cập nhật bởi các yếu tố bên ngoài.</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Các thay đổi được thực hiện đối với các bảng bên ngoài Impala yêu cầu vô hiệu hóa bộ đệm.</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Tạo bảng với Hive.</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Nhập dữ liệu bảng với Sqoop.</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Thêm dữ liệu bảng trong HDFS.</a:t>
            </a:r>
            <a:endParaRPr b="0">
              <a:latin typeface="Arial"/>
              <a:ea typeface="Arial"/>
              <a:cs typeface="Arial"/>
              <a:sym typeface="Arial"/>
            </a:endParaRPr>
          </a:p>
        </p:txBody>
      </p:sp>
      <p:sp>
        <p:nvSpPr>
          <p:cNvPr id="364" name="Google Shape;364;p2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2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Tab Trợ lý - Cung cấp thông tin bổ sung về câu lệnh Tự động điền</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Hàm - Hàm SQL</a:t>
            </a:r>
            <a:endParaRPr>
              <a:latin typeface="Arial"/>
              <a:ea typeface="Arial"/>
              <a:cs typeface="Arial"/>
              <a:sym typeface="Arial"/>
            </a:endParaRPr>
          </a:p>
        </p:txBody>
      </p:sp>
      <p:sp>
        <p:nvSpPr>
          <p:cNvPr id="377" name="Google Shape;377;p2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2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70C0"/>
              </a:buClr>
              <a:buSzPts val="1200"/>
              <a:buFont typeface="Arial"/>
              <a:buNone/>
            </a:pPr>
            <a:r>
              <a:rPr b="1" lang="en-US" sz="1200">
                <a:solidFill>
                  <a:srgbClr val="0070C0"/>
                </a:solidFill>
                <a:latin typeface="Arial"/>
                <a:ea typeface="Arial"/>
                <a:cs typeface="Arial"/>
                <a:sym typeface="Arial"/>
              </a:rPr>
              <a:t>[Nội dung chính]</a:t>
            </a:r>
            <a:endParaRPr/>
          </a:p>
          <a:p>
            <a:pPr indent="0" lvl="0" marL="0" marR="0" rtl="0" algn="l">
              <a:lnSpc>
                <a:spcPct val="100000"/>
              </a:lnSpc>
              <a:spcBef>
                <a:spcPts val="360"/>
              </a:spcBef>
              <a:spcAft>
                <a:spcPts val="0"/>
              </a:spcAft>
              <a:buClr>
                <a:srgbClr val="0070C0"/>
              </a:buClr>
              <a:buSzPts val="1200"/>
              <a:buFont typeface="Arial"/>
              <a:buNone/>
            </a:pPr>
            <a:r>
              <a:rPr b="0" lang="en-US" sz="1200">
                <a:solidFill>
                  <a:srgbClr val="0070C0"/>
                </a:solidFill>
                <a:latin typeface="Arial"/>
                <a:ea typeface="Arial"/>
                <a:cs typeface="Arial"/>
                <a:sym typeface="Arial"/>
              </a:rPr>
              <a:t>Trong kết quả truy vấn, có sẵn ở nhiều định dạng khác nhau như bảng và biểu đồ.</a:t>
            </a:r>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rgbClr val="0070C0"/>
              </a:solidFill>
              <a:latin typeface="Arial"/>
              <a:ea typeface="Arial"/>
              <a:cs typeface="Arial"/>
              <a:sym typeface="Arial"/>
            </a:endParaRPr>
          </a:p>
          <a:p>
            <a:pPr indent="0" lvl="0" marL="0" marR="0" rtl="0" algn="l">
              <a:lnSpc>
                <a:spcPct val="100000"/>
              </a:lnSpc>
              <a:spcBef>
                <a:spcPts val="360"/>
              </a:spcBef>
              <a:spcAft>
                <a:spcPts val="0"/>
              </a:spcAft>
              <a:buClr>
                <a:srgbClr val="0070C0"/>
              </a:buClr>
              <a:buSzPts val="1200"/>
              <a:buFont typeface="Arial"/>
              <a:buNone/>
            </a:pPr>
            <a:r>
              <a:rPr b="0" lang="en-US" sz="1200">
                <a:solidFill>
                  <a:srgbClr val="0070C0"/>
                </a:solidFill>
                <a:latin typeface="Arial"/>
                <a:ea typeface="Arial"/>
                <a:cs typeface="Arial"/>
                <a:sym typeface="Arial"/>
              </a:rPr>
              <a:t>Những trực quan hóa này thuận tiện cho việc vẽ biểu đồ dữ liệu theo trình tự thời gian hoặc khi các tập hợp con của các hàng có cùng thuộc tính: chúng sẽ được xếp chồng lên nhau.</a:t>
            </a:r>
            <a:endParaRPr/>
          </a:p>
          <a:p>
            <a:pPr indent="0" lvl="0" marL="0" marR="0" rtl="0" algn="l">
              <a:lnSpc>
                <a:spcPct val="100000"/>
              </a:lnSpc>
              <a:spcBef>
                <a:spcPts val="360"/>
              </a:spcBef>
              <a:spcAft>
                <a:spcPts val="0"/>
              </a:spcAft>
              <a:buClr>
                <a:srgbClr val="0070C0"/>
              </a:buClr>
              <a:buSzPts val="1200"/>
              <a:buFont typeface="Arial"/>
              <a:buNone/>
            </a:pPr>
            <a:r>
              <a:rPr b="0" lang="en-US" sz="1200">
                <a:solidFill>
                  <a:srgbClr val="0070C0"/>
                </a:solidFill>
                <a:latin typeface="Arial"/>
                <a:ea typeface="Arial"/>
                <a:cs typeface="Arial"/>
                <a:sym typeface="Arial"/>
              </a:rPr>
              <a:t>Có một số chức năng như sau:</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Biểu đồ tròn</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Biểu đồ đường/cột có trục</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Mốc thời gian</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Biểu đồ phân tán</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Bản đồ (Đánh dấu và Chuyển màu)</a:t>
            </a:r>
            <a:endParaRPr/>
          </a:p>
          <a:p>
            <a:pPr indent="0" lvl="0" marL="0" rtl="0" algn="l">
              <a:spcBef>
                <a:spcPts val="360"/>
              </a:spcBef>
              <a:spcAft>
                <a:spcPts val="0"/>
              </a:spcAft>
              <a:buNone/>
            </a:pPr>
            <a:r>
              <a:t/>
            </a:r>
            <a:endParaRPr>
              <a:latin typeface="Arial"/>
              <a:ea typeface="Arial"/>
              <a:cs typeface="Arial"/>
              <a:sym typeface="Arial"/>
            </a:endParaRPr>
          </a:p>
        </p:txBody>
      </p:sp>
      <p:sp>
        <p:nvSpPr>
          <p:cNvPr id="391" name="Google Shape;391;p2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2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Ưu điểm của Jupyter Notebook:</a:t>
            </a:r>
            <a:endParaRPr>
              <a:latin typeface="Arial"/>
              <a:ea typeface="Arial"/>
              <a:cs typeface="Arial"/>
              <a:sym typeface="Arial"/>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Đơn giản.</a:t>
            </a:r>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Learning Curve thân thiện với người dùng.</a:t>
            </a:r>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Markdown kết hợp với LaTex rất phù hợp để viết kỹ thuật.</a:t>
            </a:r>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Các mã được tổ chức trong các ô có thể được thực thi độc lập. Điều này rất thuận tiện cho việc phân tích và mô hình hóa dữ liệu.</a:t>
            </a:r>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Nó thực chất là một giao diện dựa trên web. Thật dễ dàng để làm việc với các máy chủ từ xa.</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[Tham khảo]</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https://jupyter.org/</a:t>
            </a:r>
            <a:endParaRPr/>
          </a:p>
        </p:txBody>
      </p:sp>
      <p:sp>
        <p:nvSpPr>
          <p:cNvPr id="406" name="Google Shape;406;p2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2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Có một số lợi ích khi sử dụng Jupyter Notebook.</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Jupyter Notebook trông giống như một trang web được xem từ trình duyệt.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Một ô có thể thuộc loại Code, Markdown và NBConvert và Heading.</a:t>
            </a:r>
            <a:endParaRPr b="0">
              <a:latin typeface="Arial"/>
              <a:ea typeface="Arial"/>
              <a:cs typeface="Arial"/>
              <a:sym typeface="Arial"/>
            </a:endParaRPr>
          </a:p>
        </p:txBody>
      </p:sp>
      <p:sp>
        <p:nvSpPr>
          <p:cNvPr id="416" name="Google Shape;416;p2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2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[Nội dung chính]</a:t>
            </a:r>
            <a:endParaRPr/>
          </a:p>
          <a:p>
            <a:pPr indent="0" lvl="0" marL="0" rtl="0" algn="l">
              <a:spcBef>
                <a:spcPts val="360"/>
              </a:spcBef>
              <a:spcAft>
                <a:spcPts val="0"/>
              </a:spcAft>
              <a:buNone/>
            </a:pPr>
            <a:r>
              <a:rPr lang="en-US">
                <a:latin typeface="Arial"/>
                <a:ea typeface="Arial"/>
                <a:cs typeface="Arial"/>
                <a:sym typeface="Arial"/>
              </a:rPr>
              <a:t>Khi bạn bấm vào một ô, đường viền của nó sẽ chuyển sang màu xanh lá cây; đây là chế độ chỉnh sửa.</a:t>
            </a:r>
            <a:endParaRPr/>
          </a:p>
          <a:p>
            <a:pPr indent="0" lvl="0" marL="0" rtl="0" algn="l">
              <a:spcBef>
                <a:spcPts val="360"/>
              </a:spcBef>
              <a:spcAft>
                <a:spcPts val="0"/>
              </a:spcAft>
              <a:buNone/>
            </a:pPr>
            <a:r>
              <a:rPr lang="en-US">
                <a:latin typeface="Arial"/>
                <a:ea typeface="Arial"/>
                <a:cs typeface="Arial"/>
                <a:sym typeface="Arial"/>
              </a:rPr>
              <a:t>Trong chế độ chỉnh sửa, bạn có thể chỉnh sửa nội dung ô.</a:t>
            </a:r>
            <a:endParaRPr/>
          </a:p>
          <a:p>
            <a:pPr indent="0" lvl="0" marL="0" rtl="0" algn="l">
              <a:spcBef>
                <a:spcPts val="360"/>
              </a:spcBef>
              <a:spcAft>
                <a:spcPts val="0"/>
              </a:spcAft>
              <a:buNone/>
            </a:pPr>
            <a:r>
              <a:rPr lang="en-US">
                <a:latin typeface="Arial"/>
                <a:ea typeface="Arial"/>
                <a:cs typeface="Arial"/>
                <a:sym typeface="Arial"/>
              </a:rPr>
              <a:t>Trong chế độ chỉnh sửa, có các phím tắt được kích hoạt bằng tổ hợp phím.</a:t>
            </a:r>
            <a:endParaRPr/>
          </a:p>
          <a:p>
            <a:pPr indent="0" lvl="0" marL="0" rtl="0" algn="l">
              <a:spcBef>
                <a:spcPts val="360"/>
              </a:spcBef>
              <a:spcAft>
                <a:spcPts val="0"/>
              </a:spcAft>
              <a:buNone/>
            </a:pPr>
            <a:r>
              <a:rPr lang="en-US">
                <a:latin typeface="Arial"/>
                <a:ea typeface="Arial"/>
                <a:cs typeface="Arial"/>
                <a:sym typeface="Arial"/>
              </a:rPr>
              <a:t>Một số tổ hợp phím tắt hữu ích nhất được liệt kê ở đây.</a:t>
            </a:r>
            <a:endParaRPr/>
          </a:p>
          <a:p>
            <a:pPr indent="0" lvl="0" marL="0" rtl="0" algn="l">
              <a:spcBef>
                <a:spcPts val="360"/>
              </a:spcBef>
              <a:spcAft>
                <a:spcPts val="0"/>
              </a:spcAft>
              <a:buNone/>
            </a:pPr>
            <a:r>
              <a:rPr lang="en-US">
                <a:latin typeface="Arial"/>
                <a:ea typeface="Arial"/>
                <a:cs typeface="Arial"/>
                <a:sym typeface="Arial"/>
              </a:rPr>
              <a:t>Có lẽ tổ hợp phím tắt quan trọng nhất là [SHIFT] + [ENTER]:</a:t>
            </a:r>
            <a:endParaRPr>
              <a:latin typeface="Arial"/>
              <a:ea typeface="Arial"/>
              <a:cs typeface="Arial"/>
              <a:sym typeface="Arial"/>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Chạy một ô loại mã.</a:t>
            </a:r>
            <a:endParaRPr>
              <a:latin typeface="Arial"/>
              <a:ea typeface="Arial"/>
              <a:cs typeface="Arial"/>
              <a:sym typeface="Arial"/>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Biên soạn một ô loại Markdown.</a:t>
            </a:r>
            <a:endParaRPr>
              <a:latin typeface="Arial"/>
              <a:ea typeface="Arial"/>
              <a:cs typeface="Arial"/>
              <a:sym typeface="Arial"/>
            </a:endParaRPr>
          </a:p>
          <a:p>
            <a:pPr indent="0" lvl="0" marL="0" rtl="0" algn="l">
              <a:spcBef>
                <a:spcPts val="360"/>
              </a:spcBef>
              <a:spcAft>
                <a:spcPts val="0"/>
              </a:spcAft>
              <a:buNone/>
            </a:pPr>
            <a:r>
              <a:t/>
            </a:r>
            <a:endParaRPr>
              <a:latin typeface="Arial"/>
              <a:ea typeface="Arial"/>
              <a:cs typeface="Arial"/>
              <a:sym typeface="Arial"/>
            </a:endParaRPr>
          </a:p>
        </p:txBody>
      </p:sp>
      <p:sp>
        <p:nvSpPr>
          <p:cNvPr id="426" name="Google Shape;426;p2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2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Khi bạn nhấn phím [ESC], bạn vào chế độ lệnh. Theo đó, viền ô chuyển sang màu xanh lam.</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Ngoài ra còn có các tổ hợp phím trong chế độ lệnh.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số trong những cái hữu ích nhất được liệt kê ở đây. Tuy nhiên, chúng không giới hạn ở những thứ được hiển thị ở đây.</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Vui lòng vào menu </a:t>
            </a:r>
            <a:r>
              <a:rPr b="1" lang="en-US" sz="1200">
                <a:solidFill>
                  <a:schemeClr val="dk1"/>
                </a:solidFill>
                <a:latin typeface="Arial"/>
                <a:ea typeface="Arial"/>
                <a:cs typeface="Arial"/>
                <a:sym typeface="Arial"/>
              </a:rPr>
              <a:t>Help</a:t>
            </a:r>
            <a:r>
              <a:rPr b="0" lang="en-US" sz="1200">
                <a:solidFill>
                  <a:schemeClr val="dk1"/>
                </a:solidFill>
                <a:latin typeface="Arial"/>
                <a:ea typeface="Arial"/>
                <a:cs typeface="Arial"/>
                <a:sym typeface="Arial"/>
              </a:rPr>
              <a:t> rồi chọn </a:t>
            </a:r>
            <a:r>
              <a:rPr b="1" lang="en-US" sz="1200">
                <a:solidFill>
                  <a:schemeClr val="dk1"/>
                </a:solidFill>
                <a:latin typeface="Arial"/>
                <a:ea typeface="Arial"/>
                <a:cs typeface="Arial"/>
                <a:sym typeface="Arial"/>
              </a:rPr>
              <a:t>Keyboard Shortcut </a:t>
            </a:r>
            <a:r>
              <a:rPr b="0" lang="en-US" sz="1200">
                <a:solidFill>
                  <a:schemeClr val="dk1"/>
                </a:solidFill>
                <a:latin typeface="Arial"/>
                <a:ea typeface="Arial"/>
                <a:cs typeface="Arial"/>
                <a:sym typeface="Arial"/>
              </a:rPr>
              <a:t>để xem danh sách mở rộng.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Ngoài ra, bạn có thể vào </a:t>
            </a:r>
            <a:r>
              <a:rPr b="1" lang="en-US" sz="1200">
                <a:solidFill>
                  <a:schemeClr val="dk1"/>
                </a:solidFill>
                <a:latin typeface="Arial"/>
                <a:ea typeface="Arial"/>
                <a:cs typeface="Arial"/>
                <a:sym typeface="Arial"/>
              </a:rPr>
              <a:t>Edit Keyboard Shortcuts </a:t>
            </a:r>
            <a:r>
              <a:rPr b="0" lang="en-US" sz="1200">
                <a:solidFill>
                  <a:schemeClr val="dk1"/>
                </a:solidFill>
                <a:latin typeface="Arial"/>
                <a:ea typeface="Arial"/>
                <a:cs typeface="Arial"/>
                <a:sym typeface="Arial"/>
              </a:rPr>
              <a:t>để chỉnh sửa các hành động liên quan đến tổ hợp phím.</a:t>
            </a:r>
            <a:endParaRPr b="0" sz="1200">
              <a:solidFill>
                <a:schemeClr val="dk1"/>
              </a:solidFill>
              <a:latin typeface="Arial"/>
              <a:ea typeface="Arial"/>
              <a:cs typeface="Arial"/>
              <a:sym typeface="Arial"/>
            </a:endParaRPr>
          </a:p>
          <a:p>
            <a:pPr indent="0" lvl="0" marL="0" rtl="0" algn="l">
              <a:spcBef>
                <a:spcPts val="360"/>
              </a:spcBef>
              <a:spcAft>
                <a:spcPts val="0"/>
              </a:spcAft>
              <a:buNone/>
            </a:pPr>
            <a:r>
              <a:t/>
            </a:r>
            <a:endParaRPr>
              <a:latin typeface="Arial"/>
              <a:ea typeface="Arial"/>
              <a:cs typeface="Arial"/>
              <a:sym typeface="Arial"/>
            </a:endParaRPr>
          </a:p>
        </p:txBody>
      </p:sp>
      <p:sp>
        <p:nvSpPr>
          <p:cNvPr id="437" name="Google Shape;437;p2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2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Markdown là một ngôn ngữ đánh dấu trọng lượng nhẹ.</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Tinh thần tương tự như HTML, CSS, v.v. Markdown bao gồm các “thẻ”.</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Một số thẻ này được sử dụng để thay đổi kiểu văn bản.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Chẳng hạn, tiêu đề lớn nhất bắt đầu bằng một dấu #.</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Tiêu đề lớn nhất tiếp theo bắt đầu bằng ##, v.v.</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  https://daringfireball.net/projects/markdown/</a:t>
            </a:r>
            <a:endParaRPr b="0">
              <a:latin typeface="Arial"/>
              <a:ea typeface="Arial"/>
              <a:cs typeface="Arial"/>
              <a:sym typeface="Arial"/>
            </a:endParaRPr>
          </a:p>
        </p:txBody>
      </p:sp>
      <p:sp>
        <p:nvSpPr>
          <p:cNvPr id="448" name="Google Shape;448;p2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2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Trong </a:t>
            </a:r>
            <a:r>
              <a:rPr b="1" lang="en-US" sz="1200">
                <a:solidFill>
                  <a:schemeClr val="dk1"/>
                </a:solidFill>
                <a:latin typeface="Arial"/>
                <a:ea typeface="Arial"/>
                <a:cs typeface="Arial"/>
                <a:sym typeface="Arial"/>
              </a:rPr>
              <a:t>Home</a:t>
            </a:r>
            <a:r>
              <a:rPr b="0" lang="en-US" sz="1200">
                <a:solidFill>
                  <a:schemeClr val="dk1"/>
                </a:solidFill>
                <a:latin typeface="Arial"/>
                <a:ea typeface="Arial"/>
                <a:cs typeface="Arial"/>
                <a:sym typeface="Arial"/>
              </a:rPr>
              <a:t>, nhập tab </a:t>
            </a:r>
            <a:r>
              <a:rPr b="1" lang="en-US" sz="1200">
                <a:solidFill>
                  <a:schemeClr val="dk1"/>
                </a:solidFill>
                <a:latin typeface="Arial"/>
                <a:ea typeface="Arial"/>
                <a:cs typeface="Arial"/>
                <a:sym typeface="Arial"/>
              </a:rPr>
              <a:t>Files</a:t>
            </a:r>
            <a:r>
              <a:rPr b="0" lang="en-US" sz="1200">
                <a:solidFill>
                  <a:schemeClr val="dk1"/>
                </a:solidFill>
                <a:latin typeface="Arial"/>
                <a:ea typeface="Arial"/>
                <a:cs typeface="Arial"/>
                <a:sym typeface="Arial"/>
              </a:rPr>
              <a:t> để điều hướng cấu trúc tệp hiện tại.</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Bạn cũng có thể vào tab </a:t>
            </a:r>
            <a:r>
              <a:rPr b="1" lang="en-US" sz="1200">
                <a:solidFill>
                  <a:schemeClr val="dk1"/>
                </a:solidFill>
                <a:latin typeface="Arial"/>
                <a:ea typeface="Arial"/>
                <a:cs typeface="Arial"/>
                <a:sym typeface="Arial"/>
              </a:rPr>
              <a:t>Running</a:t>
            </a:r>
            <a:r>
              <a:rPr b="0" lang="en-US" sz="1200">
                <a:solidFill>
                  <a:schemeClr val="dk1"/>
                </a:solidFill>
                <a:latin typeface="Arial"/>
                <a:ea typeface="Arial"/>
                <a:cs typeface="Arial"/>
                <a:sym typeface="Arial"/>
              </a:rPr>
              <a:t> để xem các sổ ghi chép hiện đang chạy.</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Thỉnh thoảng, hãy đảm bảo nhấn </a:t>
            </a:r>
            <a:r>
              <a:rPr b="1" lang="en-US" sz="1200">
                <a:solidFill>
                  <a:schemeClr val="dk1"/>
                </a:solidFill>
                <a:latin typeface="Arial"/>
                <a:ea typeface="Arial"/>
                <a:cs typeface="Arial"/>
                <a:sym typeface="Arial"/>
              </a:rPr>
              <a:t>Shutdown</a:t>
            </a:r>
            <a:r>
              <a:rPr b="0" lang="en-US" sz="1200">
                <a:solidFill>
                  <a:schemeClr val="dk1"/>
                </a:solidFill>
                <a:latin typeface="Arial"/>
                <a:ea typeface="Arial"/>
                <a:cs typeface="Arial"/>
                <a:sym typeface="Arial"/>
              </a:rPr>
              <a:t> để chấm dứt các quy trình không cần thiết.</a:t>
            </a:r>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Trong </a:t>
            </a:r>
            <a:r>
              <a:rPr b="1" lang="en-US" sz="1200">
                <a:solidFill>
                  <a:schemeClr val="dk1"/>
                </a:solidFill>
                <a:latin typeface="Arial"/>
                <a:ea typeface="Arial"/>
                <a:cs typeface="Arial"/>
                <a:sym typeface="Arial"/>
              </a:rPr>
              <a:t>Home</a:t>
            </a:r>
            <a:r>
              <a:rPr b="0" lang="en-US" sz="1200">
                <a:solidFill>
                  <a:schemeClr val="dk1"/>
                </a:solidFill>
                <a:latin typeface="Arial"/>
                <a:ea typeface="Arial"/>
                <a:cs typeface="Arial"/>
                <a:sym typeface="Arial"/>
              </a:rPr>
              <a:t>, nhập tab </a:t>
            </a:r>
            <a:r>
              <a:rPr b="1" lang="en-US" sz="1200">
                <a:solidFill>
                  <a:schemeClr val="dk1"/>
                </a:solidFill>
                <a:latin typeface="Arial"/>
                <a:ea typeface="Arial"/>
                <a:cs typeface="Arial"/>
                <a:sym typeface="Arial"/>
              </a:rPr>
              <a:t>Files</a:t>
            </a:r>
            <a:r>
              <a:rPr b="0" lang="en-US" sz="1200">
                <a:solidFill>
                  <a:schemeClr val="dk1"/>
                </a:solidFill>
                <a:latin typeface="Arial"/>
                <a:ea typeface="Arial"/>
                <a:cs typeface="Arial"/>
                <a:sym typeface="Arial"/>
              </a:rPr>
              <a:t> rồi nhấp vào danh sách </a:t>
            </a:r>
            <a:r>
              <a:rPr b="1" lang="en-US" sz="1200">
                <a:solidFill>
                  <a:schemeClr val="dk1"/>
                </a:solidFill>
                <a:latin typeface="Arial"/>
                <a:ea typeface="Arial"/>
                <a:cs typeface="Arial"/>
                <a:sym typeface="Arial"/>
              </a:rPr>
              <a:t>New</a:t>
            </a:r>
            <a:r>
              <a:rPr b="0" lang="en-US" sz="1200">
                <a:solidFill>
                  <a:schemeClr val="dk1"/>
                </a:solidFill>
                <a:latin typeface="Arial"/>
                <a:ea typeface="Arial"/>
                <a:cs typeface="Arial"/>
                <a:sym typeface="Arial"/>
              </a:rPr>
              <a:t>.</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Tại đây, bạn có thể khởi chạy một sổ ghi chép mới từ đầu.</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Ban đầu, sổ ghi chép được đặt tên mặc định là “Untitled.ipynb”, “Untitled1.ipynb”, v.v.</a:t>
            </a:r>
            <a:endParaRPr b="0" sz="1200">
              <a:solidFill>
                <a:schemeClr val="dk1"/>
              </a:solidFill>
              <a:latin typeface="Arial"/>
              <a:ea typeface="Arial"/>
              <a:cs typeface="Arial"/>
              <a:sym typeface="Arial"/>
            </a:endParaRPr>
          </a:p>
        </p:txBody>
      </p:sp>
      <p:sp>
        <p:nvSpPr>
          <p:cNvPr id="458" name="Google Shape;458;p2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8" name="Google Shape;98;p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3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trường hợp bạn cảm thấy mệt mỏi với việc nhấn tổ hợp [SHIFT]+[ENTER] cho từng ô của sổ ghi chép, thì có một cách thuận tiện hơn để chạy toàn bộ sổ ghi chép.</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Nhập vào một sổ tay rồi vào </a:t>
            </a:r>
            <a:r>
              <a:rPr b="1" lang="en-US">
                <a:latin typeface="Arial"/>
                <a:ea typeface="Arial"/>
                <a:cs typeface="Arial"/>
                <a:sym typeface="Arial"/>
              </a:rPr>
              <a:t>Cell</a:t>
            </a:r>
            <a:r>
              <a:rPr b="0" lang="en-US">
                <a:latin typeface="Arial"/>
                <a:ea typeface="Arial"/>
                <a:cs typeface="Arial"/>
                <a:sym typeface="Arial"/>
              </a:rPr>
              <a:t> chọn </a:t>
            </a:r>
            <a:r>
              <a:rPr b="1" lang="en-US">
                <a:latin typeface="Arial"/>
                <a:ea typeface="Arial"/>
                <a:cs typeface="Arial"/>
                <a:sym typeface="Arial"/>
              </a:rPr>
              <a:t>Run All</a:t>
            </a:r>
            <a:r>
              <a:rPr b="0" lang="en-US">
                <a:latin typeface="Arial"/>
                <a:ea typeface="Arial"/>
                <a:cs typeface="Arial"/>
                <a:sym typeface="Arial"/>
              </a:rPr>
              <a:t>.</a:t>
            </a:r>
            <a:endParaRPr b="0">
              <a:latin typeface="Arial"/>
              <a:ea typeface="Arial"/>
              <a:cs typeface="Arial"/>
              <a:sym typeface="Arial"/>
            </a:endParaRPr>
          </a:p>
        </p:txBody>
      </p:sp>
      <p:sp>
        <p:nvSpPr>
          <p:cNvPr id="468" name="Google Shape;468;p3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3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360"/>
              </a:spcBef>
              <a:spcAft>
                <a:spcPts val="0"/>
              </a:spcAft>
              <a:buNone/>
            </a:pPr>
            <a:r>
              <a:rPr b="0" lang="en-US">
                <a:latin typeface="Arial"/>
                <a:ea typeface="Arial"/>
                <a:cs typeface="Arial"/>
                <a:sym typeface="Arial"/>
              </a:rPr>
              <a:t>Hướng dẫn học sinh làm Bài tập sử dụng Lab book của các chương.</a:t>
            </a:r>
            <a:endParaRPr b="0"/>
          </a:p>
        </p:txBody>
      </p:sp>
      <p:sp>
        <p:nvSpPr>
          <p:cNvPr id="479" name="Google Shape;479;p3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3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360"/>
              </a:spcBef>
              <a:spcAft>
                <a:spcPts val="0"/>
              </a:spcAft>
              <a:buNone/>
            </a:pPr>
            <a:r>
              <a:rPr b="0" lang="en-US">
                <a:latin typeface="Arial"/>
                <a:ea typeface="Arial"/>
                <a:cs typeface="Arial"/>
                <a:sym typeface="Arial"/>
              </a:rPr>
              <a:t>Hướng dẫn học sinh làm Bài tập sử dụng Lab book của các chương.</a:t>
            </a:r>
            <a:endParaRPr b="0"/>
          </a:p>
        </p:txBody>
      </p:sp>
      <p:sp>
        <p:nvSpPr>
          <p:cNvPr id="538" name="Google Shape;538;p3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3: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6" name="Google Shape;596;p3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3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Phần này sẽ giới thiệu và mô tả Power BI, một trong những công cụ trực quan hóa thương mại phổ biến nhất.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Ở đây chúng ta sẽ xem xét các thành phần và tính năng của Power BI và giải thích cách sử dụng nó để trực quan hóa dữ liệu.</a:t>
            </a:r>
            <a:endParaRPr b="0">
              <a:latin typeface="Arial"/>
              <a:ea typeface="Arial"/>
              <a:cs typeface="Arial"/>
              <a:sym typeface="Arial"/>
            </a:endParaRPr>
          </a:p>
        </p:txBody>
      </p:sp>
      <p:sp>
        <p:nvSpPr>
          <p:cNvPr id="603" name="Google Shape;603;p3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3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Một trong những tính năng chính của Power BI là được tích hợp tốt với SaaS và Office 365.</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có thể lấy dữ liệu từ cả nguồn đám mây và nguồn tại chỗ, đồng thời tạo trực quan hóa từ chúng. Người dùng có thể chứa bảng điều khiển thời gian thực được cập nhật khi dữ liệu được cập nhật.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Báo cáo tương tác cho phép khách hàng tương tác với các báo cáo và trực quan hóa.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hỗ trợ truy vấn ngôn ngữ tự nhiên, nơi các nhà phát triển có thể đặt câu hỏi là ngôn ngữ tự nhiên và nhận câu trả lời (Tích hợp với Cortana).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có thể đẩy kết quả đến nhiều đích khác nhau, bao gồm xuất bản nó trên web, gửi tới thiết bị di động để phân tích khi đang di chuyển, nhúng với các ứng dụng và báo cáo khác, v.v.</a:t>
            </a:r>
            <a:endParaRPr b="0"/>
          </a:p>
        </p:txBody>
      </p:sp>
      <p:sp>
        <p:nvSpPr>
          <p:cNvPr id="612" name="Google Shape;612;p3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3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3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Desktop là một công cụ miễn phí mà các nhà phân tích có thể tạo báo cáo, trực quan hóa và bảng điều khiển và xuất bản nó lên Dịch vụ Power BI.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Dịch vụ Power BI là một sản phẩm Phần mềm dưới dạng Dịch vụ (SaaS) trên đám mây cho phép chia sẻ và cộng tác trực quan hóa.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Premium là phiên bản nặng hơn của Power Bi Service để có dung lượng lớn hơn và tăng hiệu suất.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Máy chủ Báo cáo Power BI được sử dụng để chia sẻ và cộng tác trên các báo cáo.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Đó là tiền đề và được quản lý bởi nhóm CNTT.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có thể lưu trữ các báo cáo, KPI (chỉ số hiệu suất chính), báo cáo di động, báo cáo máy tính để bàn, v.v. Power BI Embedded cho phép nhúng các phân tích trực quan với các ứng dụng của khách hàng.</a:t>
            </a:r>
            <a:endParaRPr b="0"/>
          </a:p>
        </p:txBody>
      </p:sp>
      <p:sp>
        <p:nvSpPr>
          <p:cNvPr id="661" name="Google Shape;661;p3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3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Q&amp;A đặc biệt ấn tượng. Nó đưa công nghệ Cortana vào Power BI và cho phép các nhà phát triển sử dụng các truy vấn ngôn ngữ tự nhiên.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Q&amp;A sau đó thực hiện các truy vấn ngôn ngữ tự nhiên đó và sử dụng các loại thông tin chi tiết được hỗ trợ của Power BI để tự động trình bày thông tin chi tiết về dữ liệu.</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hoạt động thông qua nhiều thành phần, tất cả đều hoạt động cùng nhau để giúp các nhà phân tích, người quản lý báo cáo và người lập mô hình dữ liệu tạo ra các báo cáo và hình ảnh hóa hiệu quả.</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https://docs.microsoft.com/en-us/power-bi/consumer/end-user-insight-types</a:t>
            </a:r>
            <a:endParaRPr b="0">
              <a:latin typeface="Arial"/>
              <a:ea typeface="Arial"/>
              <a:cs typeface="Arial"/>
              <a:sym typeface="Arial"/>
            </a:endParaRPr>
          </a:p>
        </p:txBody>
      </p:sp>
      <p:sp>
        <p:nvSpPr>
          <p:cNvPr id="696" name="Google Shape;696;p3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3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cho phép nhập dữ liệu từ nhiều nguồn dữ liệu khác nhau và ở các định dạng khác nhau.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trích xuất dữ liệu cùng nhau từ các nguồn khác nhau này và chuyển đổi chúng thành một định dạng tiêu chuẩn chung để xử lý thêm.</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Sau khi dữ liệu đã được trích xuất và chuyển đổi, nó được lưu trữ trong khu vực tổ chức.</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Từ khu vực tổ chức, dữ liệu thô có thể được chuyển đổi, làm sạch và loại bỏ dữ liệu dư thừa.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Quá trình chuyển đổi tiếp theo xử lý dữ liệu dựa trên trường hợp sử dụng và nhu cầu kinh doanh và cuối cùng được đặt trong kho dữ liệu.</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giai đoạn cuối, các công cụ như Power BI Desktop được sử dụng để tạo báo cáo, bảng điều khiển và phiếu ghi điểm.</a:t>
            </a:r>
            <a:endParaRPr b="0" sz="1200">
              <a:solidFill>
                <a:schemeClr val="dk1"/>
              </a:solidFill>
              <a:latin typeface="Arial"/>
              <a:ea typeface="Arial"/>
              <a:cs typeface="Arial"/>
              <a:sym typeface="Arial"/>
            </a:endParaRPr>
          </a:p>
        </p:txBody>
      </p:sp>
      <p:sp>
        <p:nvSpPr>
          <p:cNvPr id="720" name="Google Shape;720;p3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3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p3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Nhấn mạnh các nguồn Dữ liệu lớn. Spark, Tệp Hadoop, Azure HD Insight (Hadoop dựa trên Azure Cloud), Azure HD Insight Spark (Spark dựa trên Azure Cloud), Azure Data Lake Store (Giải pháp data lake của Azure).</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Các nguồn Dữ liệu lớn thứ cấp khác bao gồm những nguồn mà chúng tôi có thể nhập và trình diễn trên Hadoop.</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bao gồm, tất cả các nhóm cơ sở dữ liệu, các nguồn Truyền thông Mạng xã hội như Facebook, v.v.</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Dưới đây là danh sách một số nguồn dữ liệu quan trọng hơn mà Power BI có thể kết nối. Chúng còn nhiều nữa.</a:t>
            </a:r>
            <a:endParaRPr b="0" sz="1200">
              <a:solidFill>
                <a:schemeClr val="dk1"/>
              </a:solidFill>
              <a:latin typeface="Arial"/>
              <a:ea typeface="Arial"/>
              <a:cs typeface="Arial"/>
              <a:sym typeface="Arial"/>
            </a:endParaRPr>
          </a:p>
        </p:txBody>
      </p:sp>
      <p:sp>
        <p:nvSpPr>
          <p:cNvPr id="776" name="Google Shape;776;p3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 name="Google Shape;104;p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4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p4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tôi không dạy tập lệnh DAX hay R. Không tham gia vào một cuộc thảo luận ngôn ngữ.</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Vấn đề là Power BI đã sử dụng các công thức dựa trên DAX để tạo ra kết quả.</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Hơn nữa, nó có thể sử dụng các tập lệnh R để chuyển đổi và định hình dữ liệu.</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PowerBI hỗ trợ các công thức DAX cũng như R</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https://docs.microsoft.com/en-us/dax/dax-overview#:~:text=Data%20Analysis%20Expressions%20(DAX)%20is,columns%20in%20tabular%20data%20models.</a:t>
            </a:r>
            <a:endParaRPr b="0">
              <a:latin typeface="Arial"/>
              <a:ea typeface="Arial"/>
              <a:cs typeface="Arial"/>
              <a:sym typeface="Arial"/>
            </a:endParaRPr>
          </a:p>
        </p:txBody>
      </p:sp>
      <p:sp>
        <p:nvSpPr>
          <p:cNvPr id="796" name="Google Shape;796;p4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4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4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một vài trang trình bày tiếp theo, chúng tôi sẽ phân loại các khối xây dựng mà từ đó chúng tôi có thể tạo trực quan hóa trong Power BI.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tôi sử dụng thuật ngữ trực quan hóa như một động từ để chỉ toàn bộ quá trình tạo trực quan hóa, cũng như tham chiếu đến khối xây dựng Trực quan hóa là các biểu đồ, đồ thị, sơ đồ Power BI và các thành phần trực quan hóa có thể tùy chỉnh khác</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Có rất nhiều công cụ trực quan mà các nhà phát triển có thể sử dụng để mang lại cái nhìn sâu sắc về dữ liệu phức tạp.</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Hình ảnh có thể giúp khán giả hiểu nhanh ý nghĩa cơ bản của dữ liệu.</a:t>
            </a:r>
            <a:endParaRPr b="0" sz="1200">
              <a:solidFill>
                <a:schemeClr val="dk1"/>
              </a:solidFill>
              <a:latin typeface="Arial"/>
              <a:ea typeface="Arial"/>
              <a:cs typeface="Arial"/>
              <a:sym typeface="Arial"/>
            </a:endParaRPr>
          </a:p>
        </p:txBody>
      </p:sp>
      <p:sp>
        <p:nvSpPr>
          <p:cNvPr id="807" name="Google Shape;807;p4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4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4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sử dụng nhiều Bộ dữ liệu khác nhau để tạo Biểu đồ, Sơ đồ, v.v.</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đến từ các nguồn dữ liệu khác nhau mà chúng tôi đã đề cập.</a:t>
            </a:r>
            <a:endParaRPr b="0" sz="1200">
              <a:solidFill>
                <a:schemeClr val="dk1"/>
              </a:solidFill>
              <a:latin typeface="Arial"/>
              <a:ea typeface="Arial"/>
              <a:cs typeface="Arial"/>
              <a:sym typeface="Arial"/>
            </a:endParaRPr>
          </a:p>
        </p:txBody>
      </p:sp>
      <p:sp>
        <p:nvSpPr>
          <p:cNvPr id="817" name="Google Shape;817;p4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4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4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Có thể có một số nhầm lẫn về báo cáo và trang tổng quan vì về mặt cấu trúc, chúng rất giống nhau.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Các báo cáo khác với bảng điều khiển ở chỗ chúng thường tạo khoảng trống cho nhiều trang mà sau đó có thể được truy cập qua các tab.</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Từ một trường hợp sử dụng, chúng cũng khá khác nhau.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Bảng điều khiển là hình ảnh trực quan cấp cao nhất (vì vậy thường là số liệu thống kê về toàn bộ doanh nghiệp, trong khi các báo cáo chi tiết hơn nhiều và thường được tạo ở quy mô bộ phận.</a:t>
            </a:r>
            <a:endParaRPr b="0"/>
          </a:p>
        </p:txBody>
      </p:sp>
      <p:sp>
        <p:nvSpPr>
          <p:cNvPr id="827" name="Google Shape;827;p4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4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4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Một sự tương tự tốt cho Bảng điều khiển trong quảng cáo chiêu hàng thang máy.</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vào thang máy và có một người ra quyết định trong thang máy với bạn.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có thời gian trong thang máy để thuyết trình và hy vọng giành được doanh số bán hàng.</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sẽ không bán được hàng nếu bạn sa lầy vào chi tiết (Báo cáo Power BI thực hiện điều đó).</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chỉ có thời gian để trình bày bức tranh toàn cảnh.</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Trang cấp cao nhất với các chỉ mục chính. Thông thường, điểm bắt đầu để đi sâu vào Báo cáo.</a:t>
            </a:r>
            <a:endParaRPr b="0"/>
          </a:p>
        </p:txBody>
      </p:sp>
      <p:sp>
        <p:nvSpPr>
          <p:cNvPr id="837" name="Google Shape;837;p4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4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p4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khi Bảng điều khiển là thành phần cao nhất của hình ảnh trực quan, thì một ô có thể được coi là thấp nhất.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là các phần riêng lẻ của đồ thị, biểu đồ và các hình ảnh trực quan khác truyền tải thông tin về một chỉ mục.</a:t>
            </a:r>
            <a:endParaRPr b="0" sz="1200">
              <a:solidFill>
                <a:schemeClr val="dk1"/>
              </a:solidFill>
              <a:latin typeface="Arial"/>
              <a:ea typeface="Arial"/>
              <a:cs typeface="Arial"/>
              <a:sym typeface="Arial"/>
            </a:endParaRPr>
          </a:p>
        </p:txBody>
      </p:sp>
      <p:sp>
        <p:nvSpPr>
          <p:cNvPr id="847" name="Google Shape;847;p4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4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p4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Thực sự rất khó để so sánh Power BI với Tableau, nhưng có lẽ sự khác biệt rõ ràng nhất là chi phí và đối tượng mục tiêu.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Tableau là sản phẩm khá đắt tiền và cung cấp dịch vụ hỗ trợ khách hàng tốt.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được định hướng cho các doanh nghiệp lớn trong khi Power BI tận dụng phần lớn Hệ sinh thái Microsoft như MS Azure, Office 365, v.v. để cung cấp một sản phẩm có chi phí tương đối thấp hơn nhiều.</a:t>
            </a:r>
            <a:endParaRPr b="0" sz="1200">
              <a:solidFill>
                <a:schemeClr val="dk1"/>
              </a:solidFill>
              <a:latin typeface="Arial"/>
              <a:ea typeface="Arial"/>
              <a:cs typeface="Arial"/>
              <a:sym typeface="Arial"/>
            </a:endParaRPr>
          </a:p>
        </p:txBody>
      </p:sp>
      <p:sp>
        <p:nvSpPr>
          <p:cNvPr id="858" name="Google Shape;858;p4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4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 name="Google Shape;867;p4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360"/>
              </a:spcBef>
              <a:spcAft>
                <a:spcPts val="0"/>
              </a:spcAft>
              <a:buNone/>
            </a:pPr>
            <a:r>
              <a:rPr b="0" lang="en-US">
                <a:latin typeface="Arial"/>
                <a:ea typeface="Arial"/>
                <a:cs typeface="Arial"/>
                <a:sym typeface="Arial"/>
              </a:rPr>
              <a:t>Hướng dẫn học sinh làm Bài tập sử dụng Lab book của các chương.</a:t>
            </a:r>
            <a:endParaRPr b="0"/>
          </a:p>
        </p:txBody>
      </p:sp>
      <p:sp>
        <p:nvSpPr>
          <p:cNvPr id="868" name="Google Shape;868;p4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48: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6" name="Google Shape;926;p4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ta sẽ tìm hiểu về các công cụ trực quan hóa dữ liệu lớn.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Bài này giải thích tầm quan trọng của trực quan hóa dữ liệu và các công nghệ liên quan, đồng thời giới thiệu các công cụ thương mại và mã nguồn mở cho BI.</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Đầu tiên, sự cần thiết và việc sử dụng trực quan hóa trong dữ liệu lớn sẽ được giải thích.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Và chúng ta sẽ xem xét các công cụ đại diện trong số các công cụ thương mại và mã nguồn mở hiện tại.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Sử dụng "HUE", cách thuận tiện nhất để sử dụng trong Hadoop và giải thích các thành phần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Cuối cùng, chúng tôi sẽ giải thích các tính năng chính của Jupyter's.</a:t>
            </a:r>
            <a:endParaRPr b="0">
              <a:latin typeface="Arial"/>
              <a:ea typeface="Arial"/>
              <a:cs typeface="Arial"/>
              <a:sym typeface="Arial"/>
            </a:endParaRPr>
          </a:p>
        </p:txBody>
      </p:sp>
      <p:sp>
        <p:nvSpPr>
          <p:cNvPr id="111" name="Google Shape;111;p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Dựa trên các nội dung ở trên, hãy mô tả Trực quan hóa dữ liệu là gì.</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Trực quan hóa dữ liệu là quá trình mô tả thông tin thông qua đồ họa trực quan và kết xuất.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biến các tập dữ liệu lớn thường là các con số thành một phần thông tin dựa trên đồ họa mà khán giả có thể hiểu rõ hơn.</a:t>
            </a:r>
            <a:endParaRPr b="0">
              <a:latin typeface="Arial"/>
              <a:ea typeface="Arial"/>
              <a:cs typeface="Arial"/>
              <a:sym typeface="Arial"/>
            </a:endParaRPr>
          </a:p>
        </p:txBody>
      </p:sp>
      <p:sp>
        <p:nvSpPr>
          <p:cNvPr id="122" name="Google Shape;122;p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Hình dung tốt có thể giúp tổ chức đưa ra quyết định tốt hơn.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Điều này có thể bao gồm dự đoán xu hướng và đưa công ty đi đúng hướng để đáp ứng những thách thức và lợi ích của những xu hướng này.</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Họ giúp các công ty đưa ra quyết định hoạt động có ảnh hưởng đến định hướng của toàn bộ tổ chức.</a:t>
            </a:r>
            <a:endParaRPr b="0" sz="1200">
              <a:solidFill>
                <a:schemeClr val="dk1"/>
              </a:solidFill>
              <a:latin typeface="Arial"/>
              <a:ea typeface="Arial"/>
              <a:cs typeface="Arial"/>
              <a:sym typeface="Arial"/>
            </a:endParaRPr>
          </a:p>
        </p:txBody>
      </p:sp>
      <p:sp>
        <p:nvSpPr>
          <p:cNvPr id="137" name="Google Shape;137;p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Mặc dù hình ảnh hóa là tuyệt vời và quan trọng nhưng việc hiểu đối tượng và tùy chỉnh bản trình bày cũng như hình ảnh cho phù hợp với họ cũng rất quan trọng.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Bán hàng và tiếp thị sẽ có những yêu cầu rất khác nhau mà tài chính và kế toán chẳng hạn.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Điều rất quan trọng là sử dụng đúng loại đồ thị và biểu đồ để truyền tải tốt nhất ý nghĩa đằng sau các con số.</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Ví dụ, biểu đồ đường rất tốt để theo dõi các thay đổi trong khi biểu đồ thanh có thể dễ dàng so sánh các số lượng khác nhau.</a:t>
            </a:r>
            <a:endParaRPr/>
          </a:p>
          <a:p>
            <a:pPr indent="0" lvl="0" marL="0" rtl="0" algn="l">
              <a:spcBef>
                <a:spcPts val="360"/>
              </a:spcBef>
              <a:spcAft>
                <a:spcPts val="0"/>
              </a:spcAft>
              <a:buNone/>
            </a:pPr>
            <a:r>
              <a:t/>
            </a:r>
            <a:endParaRPr>
              <a:latin typeface="Arial"/>
              <a:ea typeface="Arial"/>
              <a:cs typeface="Arial"/>
              <a:sym typeface="Arial"/>
            </a:endParaRPr>
          </a:p>
        </p:txBody>
      </p:sp>
      <p:sp>
        <p:nvSpPr>
          <p:cNvPr id="147" name="Google Shape;147;p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Ở dòng thứ hai của mỗi yếu tố, chúng ta quay lại phép loại suy đầu bếp mà chúng ta đã sử dụng trong các tình huống khác.</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Tại đây, đầu bếp bắt đầu với nguyên liệu thô (dữ liệu) và sử dụng các kỹ năng của mình với tư cách là một đầu bếp để biến nguyên liệu thô thành một món ăn ngon.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Trước khi dọn món ăn, trang trí và trình bày làm cho món ăn hấp dẫn hơn rất nhiều.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ta ăn bằng mắt nhiều như bằng miệng.</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Nói chung có ba thành phần rất quan trọng để hình dung tốt.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Tất cả bắt đầu với dữ liệu. Nếu dữ liệu xấu, bạn sẽ tạo ra những hình ảnh đẹp mắt nhưng tất cả chúng vẫn sẽ là thông tin sai - tức là rác vào sẽ khiến bạn đổ rác ra ngoài.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Tiếp theo, bạn thêm nhiều chức năng vào dữ liệu.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Điều này có thể đơn giản như chọn đúng loại biểu đồ hoặc kết hợp nhiều thứ nguyên.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Cuối cùng, bản thân thiết kế phải có các yếu tố thiết kế hấp dẫn và lôi cuốn</a:t>
            </a:r>
            <a:endParaRPr b="0">
              <a:latin typeface="Arial"/>
              <a:ea typeface="Arial"/>
              <a:cs typeface="Arial"/>
              <a:sym typeface="Arial"/>
            </a:endParaRPr>
          </a:p>
        </p:txBody>
      </p:sp>
      <p:sp>
        <p:nvSpPr>
          <p:cNvPr id="157" name="Google Shape;157;p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50"/>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2" name="Google Shape;12;p50"/>
          <p:cNvSpPr/>
          <p:nvPr/>
        </p:nvSpPr>
        <p:spPr>
          <a:xfrm>
            <a:off x="449612"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2200" lIns="84400" spcFirstLastPara="1" rIns="84400" wrap="square" tIns="42200">
            <a:noAutofit/>
          </a:bodyPr>
          <a:lstStyle/>
          <a:p>
            <a:pPr indent="0" lvl="0" marL="0" marR="0" rtl="0" algn="l">
              <a:lnSpc>
                <a:spcPct val="100000"/>
              </a:lnSpc>
              <a:spcBef>
                <a:spcPts val="0"/>
              </a:spcBef>
              <a:spcAft>
                <a:spcPts val="0"/>
              </a:spcAft>
              <a:buClr>
                <a:schemeClr val="dk1"/>
              </a:buClr>
              <a:buSzPts val="1809"/>
              <a:buFont typeface="Gulim"/>
              <a:buNone/>
            </a:pPr>
            <a:r>
              <a:t/>
            </a:r>
            <a:endParaRPr b="0" i="0" sz="1809" u="none" cap="none" strike="noStrike">
              <a:solidFill>
                <a:schemeClr val="dk1"/>
              </a:solidFill>
              <a:latin typeface="Arial"/>
              <a:ea typeface="Arial"/>
              <a:cs typeface="Arial"/>
              <a:sym typeface="Arial"/>
            </a:endParaRPr>
          </a:p>
        </p:txBody>
      </p:sp>
      <p:pic>
        <p:nvPicPr>
          <p:cNvPr id="13" name="Google Shape;13;p50"/>
          <p:cNvPicPr preferRelativeResize="0"/>
          <p:nvPr/>
        </p:nvPicPr>
        <p:blipFill rotWithShape="1">
          <a:blip r:embed="rId3">
            <a:alphaModFix/>
          </a:blip>
          <a:srcRect b="0" l="0" r="0" t="0"/>
          <a:stretch/>
        </p:blipFill>
        <p:spPr>
          <a:xfrm>
            <a:off x="4266999" y="6141164"/>
            <a:ext cx="1372004" cy="450000"/>
          </a:xfrm>
          <a:prstGeom prst="rect">
            <a:avLst/>
          </a:prstGeom>
          <a:noFill/>
          <a:ln>
            <a:noFill/>
          </a:ln>
        </p:spPr>
      </p:pic>
      <p:sp>
        <p:nvSpPr>
          <p:cNvPr id="14" name="Google Shape;14;p50"/>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sp>
        <p:nvSpPr>
          <p:cNvPr id="15" name="Google Shape;15;p50"/>
          <p:cNvSpPr/>
          <p:nvPr/>
        </p:nvSpPr>
        <p:spPr>
          <a:xfrm>
            <a:off x="990000" y="4320002"/>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Khoá học Big Data</a:t>
            </a:r>
            <a:endParaRPr b="1" i="0" sz="2400" u="none" cap="none" strike="noStrike">
              <a:solidFill>
                <a:srgbClr val="1428A0"/>
              </a:solidFill>
              <a:latin typeface="Arial"/>
              <a:ea typeface="Arial"/>
              <a:cs typeface="Arial"/>
              <a:sym typeface="Arial"/>
            </a:endParaRPr>
          </a:p>
        </p:txBody>
      </p:sp>
      <p:sp>
        <p:nvSpPr>
          <p:cNvPr id="16" name="Google Shape;16;p50"/>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ordia New"/>
              <a:ea typeface="Cordia New"/>
              <a:cs typeface="Cordia New"/>
              <a:sym typeface="Cordia New"/>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CHAPTER">
    <p:spTree>
      <p:nvGrpSpPr>
        <p:cNvPr id="17" name="Shape 17"/>
        <p:cNvGrpSpPr/>
        <p:nvPr/>
      </p:nvGrpSpPr>
      <p:grpSpPr>
        <a:xfrm>
          <a:off x="0" y="0"/>
          <a:ext cx="0" cy="0"/>
          <a:chOff x="0" y="0"/>
          <a:chExt cx="0" cy="0"/>
        </a:xfrm>
      </p:grpSpPr>
      <p:pic>
        <p:nvPicPr>
          <p:cNvPr id="18" name="Google Shape;18;p51"/>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9" name="Google Shape;19;p51"/>
          <p:cNvSpPr txBox="1"/>
          <p:nvPr>
            <p:ph idx="1" type="body"/>
          </p:nvPr>
        </p:nvSpPr>
        <p:spPr>
          <a:xfrm>
            <a:off x="985323" y="2524714"/>
            <a:ext cx="4617720"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20" name="Google Shape;20;p51"/>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51"/>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51"/>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3" name="Google Shape;23;p51"/>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Cordia New"/>
              <a:ea typeface="Cordia New"/>
              <a:cs typeface="Cordia New"/>
              <a:sym typeface="Cordia New"/>
            </a:endParaRPr>
          </a:p>
        </p:txBody>
      </p:sp>
      <p:sp>
        <p:nvSpPr>
          <p:cNvPr id="24" name="Google Shape;24;p51"/>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Cordia New"/>
              <a:ea typeface="Cordia New"/>
              <a:cs typeface="Cordia New"/>
              <a:sym typeface="Cordia New"/>
            </a:endParaRPr>
          </a:p>
        </p:txBody>
      </p:sp>
      <p:sp>
        <p:nvSpPr>
          <p:cNvPr id="25" name="Google Shape;25;p51"/>
          <p:cNvSpPr txBox="1"/>
          <p:nvPr>
            <p:ph idx="2" type="body"/>
          </p:nvPr>
        </p:nvSpPr>
        <p:spPr>
          <a:xfrm>
            <a:off x="985323" y="2075759"/>
            <a:ext cx="5477256" cy="310896"/>
          </a:xfrm>
          <a:prstGeom prst="rect">
            <a:avLst/>
          </a:prstGeom>
          <a:noFill/>
          <a:ln>
            <a:noFill/>
          </a:ln>
        </p:spPr>
        <p:txBody>
          <a:bodyPr anchorCtr="0" anchor="ctr" bIns="4570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26" name="Google Shape;26;p51"/>
          <p:cNvSpPr/>
          <p:nvPr/>
        </p:nvSpPr>
        <p:spPr>
          <a:xfrm>
            <a:off x="990000" y="4157757"/>
            <a:ext cx="3565222"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1428A0"/>
                </a:solidFill>
                <a:latin typeface="Arial"/>
                <a:ea typeface="Arial"/>
                <a:cs typeface="Arial"/>
                <a:sym typeface="Arial"/>
              </a:rPr>
              <a:t>Khoá học Big Data</a:t>
            </a:r>
            <a:endParaRPr b="1" i="0" sz="2100" u="none" cap="none" strike="noStrike">
              <a:solidFill>
                <a:srgbClr val="1428A0"/>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7" name="Shape 27"/>
        <p:cNvGrpSpPr/>
        <p:nvPr/>
      </p:nvGrpSpPr>
      <p:grpSpPr>
        <a:xfrm>
          <a:off x="0" y="0"/>
          <a:ext cx="0" cy="0"/>
          <a:chOff x="0" y="0"/>
          <a:chExt cx="0" cy="0"/>
        </a:xfrm>
      </p:grpSpPr>
      <p:sp>
        <p:nvSpPr>
          <p:cNvPr id="28" name="Google Shape;28;p52"/>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9" name="Google Shape;29;p52"/>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30" name="Google Shape;30;p52"/>
          <p:cNvSpPr/>
          <p:nvPr/>
        </p:nvSpPr>
        <p:spPr>
          <a:xfrm>
            <a:off x="450000" y="450000"/>
            <a:ext cx="3776943"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002F8E"/>
                </a:solidFill>
                <a:latin typeface="Arial"/>
                <a:ea typeface="Arial"/>
                <a:cs typeface="Arial"/>
                <a:sym typeface="Arial"/>
              </a:rPr>
              <a:t>Mô tả chương</a:t>
            </a:r>
            <a:endParaRPr b="1" i="0" sz="2400" u="none" cap="none" strike="noStrike">
              <a:solidFill>
                <a:srgbClr val="002F8E"/>
              </a:solidFill>
              <a:latin typeface="Arial"/>
              <a:ea typeface="Arial"/>
              <a:cs typeface="Arial"/>
              <a:sym typeface="Arial"/>
            </a:endParaRPr>
          </a:p>
        </p:txBody>
      </p:sp>
      <p:cxnSp>
        <p:nvCxnSpPr>
          <p:cNvPr id="31" name="Google Shape;31;p52"/>
          <p:cNvCxnSpPr/>
          <p:nvPr/>
        </p:nvCxnSpPr>
        <p:spPr>
          <a:xfrm>
            <a:off x="4497572" y="630000"/>
            <a:ext cx="4954771" cy="0"/>
          </a:xfrm>
          <a:prstGeom prst="straightConnector1">
            <a:avLst/>
          </a:prstGeom>
          <a:noFill/>
          <a:ln cap="flat" cmpd="sng" w="12700">
            <a:solidFill>
              <a:srgbClr val="1428A0"/>
            </a:solidFill>
            <a:prstDash val="solid"/>
            <a:miter lim="800000"/>
            <a:headEnd len="sm" w="sm" type="none"/>
            <a:tailEnd len="sm" w="sm" type="none"/>
          </a:ln>
        </p:spPr>
      </p:cxnSp>
      <p:cxnSp>
        <p:nvCxnSpPr>
          <p:cNvPr id="32" name="Google Shape;32;p52"/>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3" name="Google Shape;33;p52"/>
          <p:cNvSpPr txBox="1"/>
          <p:nvPr>
            <p:ph idx="1" type="body"/>
          </p:nvPr>
        </p:nvSpPr>
        <p:spPr>
          <a:xfrm>
            <a:off x="711202" y="1597422"/>
            <a:ext cx="8632825" cy="1439736"/>
          </a:xfrm>
          <a:prstGeom prst="rect">
            <a:avLst/>
          </a:prstGeom>
          <a:noFill/>
          <a:ln cap="flat" cmpd="sng" w="19050">
            <a:solidFill>
              <a:srgbClr val="F2F2F2"/>
            </a:solidFill>
            <a:prstDash val="solid"/>
            <a:round/>
            <a:headEnd len="sm" w="sm" type="none"/>
            <a:tailEnd len="sm" w="sm" type="none"/>
          </a:ln>
        </p:spPr>
        <p:txBody>
          <a:bodyPr anchorCtr="0" anchor="t" bIns="144000" lIns="144000" spcFirstLastPara="1" rIns="144000" wrap="square" tIns="144000">
            <a:noAutofit/>
          </a:bodyPr>
          <a:lstStyle>
            <a:lvl1pPr indent="-311150" lvl="0" marL="457200" marR="0" rtl="0" algn="l">
              <a:lnSpc>
                <a:spcPct val="100000"/>
              </a:lnSpc>
              <a:spcBef>
                <a:spcPts val="0"/>
              </a:spcBef>
              <a:spcAft>
                <a:spcPts val="0"/>
              </a:spcAft>
              <a:buClr>
                <a:srgbClr val="A5A5A5"/>
              </a:buClr>
              <a:buSzPts val="1300"/>
              <a:buFont typeface="Noto Sans Symbols"/>
              <a:buChar char="✔"/>
              <a:defRPr b="0" i="0" sz="1300" u="none" cap="none" strike="noStrike">
                <a:solidFill>
                  <a:srgbClr val="262626"/>
                </a:solidFill>
                <a:latin typeface="Arial"/>
                <a:ea typeface="Arial"/>
                <a:cs typeface="Arial"/>
                <a:sym typeface="Arial"/>
              </a:defRPr>
            </a:lvl1pPr>
            <a:lvl2pPr indent="-311150" lvl="1" marL="914400" marR="0" rtl="0" algn="l">
              <a:lnSpc>
                <a:spcPct val="90000"/>
              </a:lnSpc>
              <a:spcBef>
                <a:spcPts val="800"/>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34" name="Google Shape;34;p52"/>
          <p:cNvSpPr/>
          <p:nvPr/>
        </p:nvSpPr>
        <p:spPr>
          <a:xfrm>
            <a:off x="711202" y="455333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u="none" cap="none" strike="noStrike">
                <a:solidFill>
                  <a:srgbClr val="262626"/>
                </a:solidFill>
                <a:latin typeface="Arial"/>
                <a:ea typeface="Arial"/>
                <a:cs typeface="Arial"/>
                <a:sym typeface="Arial"/>
              </a:rPr>
              <a:t>Nội dung:</a:t>
            </a:r>
            <a:endParaRPr/>
          </a:p>
        </p:txBody>
      </p:sp>
      <p:sp>
        <p:nvSpPr>
          <p:cNvPr id="35" name="Google Shape;35;p52"/>
          <p:cNvSpPr/>
          <p:nvPr/>
        </p:nvSpPr>
        <p:spPr>
          <a:xfrm>
            <a:off x="441747" y="4545956"/>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 name="Google Shape;36;p52"/>
          <p:cNvSpPr/>
          <p:nvPr/>
        </p:nvSpPr>
        <p:spPr>
          <a:xfrm>
            <a:off x="711203" y="1275649"/>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a:solidFill>
                  <a:srgbClr val="262626"/>
                </a:solidFill>
                <a:latin typeface="Arial"/>
                <a:ea typeface="Arial"/>
                <a:cs typeface="Arial"/>
                <a:sym typeface="Arial"/>
              </a:rPr>
              <a:t>Mục tiêu:</a:t>
            </a:r>
            <a:endParaRPr/>
          </a:p>
        </p:txBody>
      </p:sp>
      <p:sp>
        <p:nvSpPr>
          <p:cNvPr id="37" name="Google Shape;37;p52"/>
          <p:cNvSpPr/>
          <p:nvPr/>
        </p:nvSpPr>
        <p:spPr>
          <a:xfrm>
            <a:off x="441747" y="1266487"/>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 name="Google Shape;38;p52"/>
          <p:cNvSpPr txBox="1"/>
          <p:nvPr>
            <p:ph idx="2" type="body"/>
          </p:nvPr>
        </p:nvSpPr>
        <p:spPr>
          <a:xfrm>
            <a:off x="711202" y="4875103"/>
            <a:ext cx="8632825" cy="345461"/>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lvl1pPr indent="-311150" lvl="0" marL="457200" marR="0" rtl="0" algn="l">
              <a:lnSpc>
                <a:spcPct val="100000"/>
              </a:lnSpc>
              <a:spcBef>
                <a:spcPts val="923"/>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1pPr>
            <a:lvl2pPr indent="-369252" lvl="1" marL="914400" marR="0" rtl="0" algn="l">
              <a:lnSpc>
                <a:spcPct val="90000"/>
              </a:lnSpc>
              <a:spcBef>
                <a:spcPts val="462"/>
              </a:spcBef>
              <a:spcAft>
                <a:spcPts val="0"/>
              </a:spcAft>
              <a:buClr>
                <a:schemeClr val="lt1"/>
              </a:buClr>
              <a:buSzPts val="2215"/>
              <a:buFont typeface="Arial"/>
              <a:buChar char="•"/>
              <a:defRPr b="0" i="0" sz="2215" u="none" cap="none" strike="noStrike">
                <a:solidFill>
                  <a:schemeClr val="lt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39" name="Google Shape;39;p52"/>
          <p:cNvSpPr txBox="1"/>
          <p:nvPr/>
        </p:nvSpPr>
        <p:spPr>
          <a:xfrm>
            <a:off x="5457217" y="6498002"/>
            <a:ext cx="3742092"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lang="en-US" sz="900" u="none">
                <a:solidFill>
                  <a:srgbClr val="7F7F7F"/>
                </a:solidFill>
                <a:latin typeface="Arial"/>
                <a:ea typeface="Arial"/>
                <a:cs typeface="Arial"/>
                <a:sym typeface="Arial"/>
              </a:rPr>
              <a:t>Chương 8. Trực quan hoá dữ liệu</a:t>
            </a:r>
            <a:endParaRPr b="0" sz="900" u="none">
              <a:solidFill>
                <a:srgbClr val="7F7F7F"/>
              </a:solidFill>
              <a:latin typeface="Arial"/>
              <a:ea typeface="Arial"/>
              <a:cs typeface="Arial"/>
              <a:sym typeface="Arial"/>
            </a:endParaRPr>
          </a:p>
        </p:txBody>
      </p:sp>
    </p:spTree>
  </p:cSld>
  <p:clrMapOvr>
    <a:masterClrMapping/>
  </p:clrMapOvr>
  <p:extLst>
    <p:ext uri="{DCECCB84-F9BA-43D5-87BE-67443E8EF086}">
      <p15:sldGuideLst>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
  <p:cSld name="UNIT">
    <p:spTree>
      <p:nvGrpSpPr>
        <p:cNvPr id="40" name="Shape 40"/>
        <p:cNvGrpSpPr/>
        <p:nvPr/>
      </p:nvGrpSpPr>
      <p:grpSpPr>
        <a:xfrm>
          <a:off x="0" y="0"/>
          <a:ext cx="0" cy="0"/>
          <a:chOff x="0" y="0"/>
          <a:chExt cx="0" cy="0"/>
        </a:xfrm>
      </p:grpSpPr>
      <p:pic>
        <p:nvPicPr>
          <p:cNvPr id="41" name="Google Shape;41;p53"/>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42" name="Google Shape;42;p53"/>
          <p:cNvSpPr txBox="1"/>
          <p:nvPr>
            <p:ph idx="1" type="body"/>
          </p:nvPr>
        </p:nvSpPr>
        <p:spPr>
          <a:xfrm>
            <a:off x="985323" y="2524714"/>
            <a:ext cx="4617720"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43" name="Google Shape;43;p53"/>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4" name="Google Shape;44;p53"/>
          <p:cNvSpPr txBox="1"/>
          <p:nvPr/>
        </p:nvSpPr>
        <p:spPr>
          <a:xfrm>
            <a:off x="8839176" y="6503323"/>
            <a:ext cx="614036" cy="12785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31"/>
              <a:buFont typeface="Arial"/>
              <a:buNone/>
            </a:pPr>
            <a:fld id="{00000000-1234-1234-1234-123412341234}" type="slidenum">
              <a:rPr lang="en-US" sz="831">
                <a:solidFill>
                  <a:srgbClr val="7F7F7F"/>
                </a:solidFill>
                <a:latin typeface="Arial"/>
                <a:ea typeface="Arial"/>
                <a:cs typeface="Arial"/>
                <a:sym typeface="Arial"/>
              </a:rPr>
              <a:t>‹#›</a:t>
            </a:fld>
            <a:endParaRPr sz="831">
              <a:solidFill>
                <a:srgbClr val="7F7F7F"/>
              </a:solidFill>
              <a:latin typeface="Arial"/>
              <a:ea typeface="Arial"/>
              <a:cs typeface="Arial"/>
              <a:sym typeface="Arial"/>
            </a:endParaRPr>
          </a:p>
        </p:txBody>
      </p:sp>
      <p:sp>
        <p:nvSpPr>
          <p:cNvPr id="45" name="Google Shape;45;p53"/>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46" name="Google Shape;46;p53"/>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Cordia New"/>
              <a:ea typeface="Cordia New"/>
              <a:cs typeface="Cordia New"/>
              <a:sym typeface="Cordia New"/>
            </a:endParaRPr>
          </a:p>
        </p:txBody>
      </p:sp>
      <p:sp>
        <p:nvSpPr>
          <p:cNvPr id="47" name="Google Shape;47;p53"/>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Cordia New"/>
              <a:ea typeface="Cordia New"/>
              <a:cs typeface="Cordia New"/>
              <a:sym typeface="Cordia New"/>
            </a:endParaRPr>
          </a:p>
        </p:txBody>
      </p:sp>
      <p:sp>
        <p:nvSpPr>
          <p:cNvPr id="48" name="Google Shape;48;p53"/>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49" name="Google Shape;49;p53"/>
          <p:cNvSpPr/>
          <p:nvPr/>
        </p:nvSpPr>
        <p:spPr>
          <a:xfrm>
            <a:off x="990000" y="4157760"/>
            <a:ext cx="6257106"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a:solidFill>
                  <a:srgbClr val="1428A0"/>
                </a:solidFill>
                <a:latin typeface="Arial"/>
                <a:ea typeface="Arial"/>
                <a:cs typeface="Arial"/>
                <a:sym typeface="Arial"/>
              </a:rPr>
              <a:t>Trực quan hoá dữ liệu</a:t>
            </a:r>
            <a:endParaRPr b="1" i="0" sz="2100">
              <a:solidFill>
                <a:srgbClr val="1428A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_Detail">
  <p:cSld name="UNIT_Detail">
    <p:spTree>
      <p:nvGrpSpPr>
        <p:cNvPr id="50" name="Shape 50"/>
        <p:cNvGrpSpPr/>
        <p:nvPr/>
      </p:nvGrpSpPr>
      <p:grpSpPr>
        <a:xfrm>
          <a:off x="0" y="0"/>
          <a:ext cx="0" cy="0"/>
          <a:chOff x="0" y="0"/>
          <a:chExt cx="0" cy="0"/>
        </a:xfrm>
      </p:grpSpPr>
      <p:pic>
        <p:nvPicPr>
          <p:cNvPr id="51" name="Google Shape;51;p54"/>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52" name="Google Shape;52;p54"/>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53" name="Google Shape;53;p54"/>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4" name="Google Shape;54;p54"/>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55" name="Google Shape;55;p54"/>
          <p:cNvSpPr txBox="1"/>
          <p:nvPr/>
        </p:nvSpPr>
        <p:spPr>
          <a:xfrm>
            <a:off x="5457217" y="6498002"/>
            <a:ext cx="3742092"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8. Trực quan hoá dữ liệu</a:t>
            </a:r>
            <a:endParaRPr sz="900">
              <a:solidFill>
                <a:srgbClr val="7F7F7F"/>
              </a:solidFill>
              <a:latin typeface="Arial"/>
              <a:ea typeface="Arial"/>
              <a:cs typeface="Arial"/>
              <a:sym typeface="Arial"/>
            </a:endParaRPr>
          </a:p>
        </p:txBody>
      </p:sp>
      <p:sp>
        <p:nvSpPr>
          <p:cNvPr id="56" name="Google Shape;56;p54"/>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7" name="Google Shape;57;p54"/>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58" name="Shape 58"/>
        <p:cNvGrpSpPr/>
        <p:nvPr/>
      </p:nvGrpSpPr>
      <p:grpSpPr>
        <a:xfrm>
          <a:off x="0" y="0"/>
          <a:ext cx="0" cy="0"/>
          <a:chOff x="0" y="0"/>
          <a:chExt cx="0" cy="0"/>
        </a:xfrm>
      </p:grpSpPr>
      <p:pic>
        <p:nvPicPr>
          <p:cNvPr id="59" name="Google Shape;59;p55"/>
          <p:cNvPicPr preferRelativeResize="0"/>
          <p:nvPr/>
        </p:nvPicPr>
        <p:blipFill rotWithShape="1">
          <a:blip r:embed="rId2">
            <a:alphaModFix/>
          </a:blip>
          <a:srcRect b="0" l="0" r="0" t="0"/>
          <a:stretch/>
        </p:blipFill>
        <p:spPr>
          <a:xfrm>
            <a:off x="-3172" y="0"/>
            <a:ext cx="9909172" cy="6858000"/>
          </a:xfrm>
          <a:prstGeom prst="rect">
            <a:avLst/>
          </a:prstGeom>
          <a:noFill/>
          <a:ln>
            <a:noFill/>
          </a:ln>
        </p:spPr>
      </p:pic>
      <p:cxnSp>
        <p:nvCxnSpPr>
          <p:cNvPr id="60" name="Google Shape;60;p55"/>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61" name="Google Shape;61;p55"/>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2" name="Google Shape;62;p55"/>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63" name="Google Shape;63;p5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4" name="Google Shape;64;p5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131313"/>
              </a:buClr>
              <a:buSzPts val="3200"/>
              <a:buFont typeface="Arial"/>
              <a:buNone/>
              <a:defRPr b="1" i="0" sz="3200" u="none" cap="none" strike="noStrike">
                <a:solidFill>
                  <a:srgbClr val="131313"/>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5" name="Google Shape;65;p5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rgbClr val="D8D8D8"/>
              </a:buClr>
              <a:buSzPts val="1600"/>
              <a:buFont typeface="Arial"/>
              <a:buNone/>
              <a:defRPr b="0" i="0" sz="1600" u="none" cap="none" strike="noStrike">
                <a:solidFill>
                  <a:srgbClr val="D8D8D8"/>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6" name="Google Shape;66;p5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lvl1pPr indent="-317500" lvl="0" marL="457200" marR="0" rtl="0" algn="l">
              <a:lnSpc>
                <a:spcPct val="128571"/>
              </a:lnSpc>
              <a:spcBef>
                <a:spcPts val="1000"/>
              </a:spcBef>
              <a:spcAft>
                <a:spcPts val="0"/>
              </a:spcAft>
              <a:buClr>
                <a:srgbClr val="262626"/>
              </a:buClr>
              <a:buSzPts val="1400"/>
              <a:buFont typeface="Arial"/>
              <a:buChar char="•"/>
              <a:defRPr b="0" i="0" sz="1400" u="none" cap="none" strike="noStrike">
                <a:solidFill>
                  <a:srgbClr val="262626"/>
                </a:solidFill>
                <a:latin typeface="Arial"/>
                <a:ea typeface="Arial"/>
                <a:cs typeface="Arial"/>
                <a:sym typeface="Arial"/>
              </a:defRPr>
            </a:lvl1pPr>
            <a:lvl2pPr indent="-294640" lvl="1" marL="914400" marR="0" rtl="0" algn="l">
              <a:lnSpc>
                <a:spcPct val="138461"/>
              </a:lnSpc>
              <a:spcBef>
                <a:spcPts val="5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2pPr>
            <a:lvl3pPr indent="-311150" lvl="2" marL="1371600" marR="0" rtl="0" algn="l">
              <a:lnSpc>
                <a:spcPct val="90000"/>
              </a:lnSpc>
              <a:spcBef>
                <a:spcPts val="462"/>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7" name="Google Shape;67;p55"/>
          <p:cNvSpPr txBox="1"/>
          <p:nvPr/>
        </p:nvSpPr>
        <p:spPr>
          <a:xfrm>
            <a:off x="5457217" y="6498002"/>
            <a:ext cx="3742092"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8. Trực quan hoá dữ liệu</a:t>
            </a:r>
            <a:endParaRPr sz="900">
              <a:solidFill>
                <a:srgbClr val="7F7F7F"/>
              </a:solidFill>
              <a:latin typeface="Arial"/>
              <a:ea typeface="Arial"/>
              <a:cs typeface="Arial"/>
              <a:sym typeface="Arial"/>
            </a:endParaRPr>
          </a:p>
        </p:txBody>
      </p:sp>
    </p:spTree>
  </p:cSld>
  <p:clrMapOvr>
    <a:masterClrMapping/>
  </p:clrMapOvr>
  <p:extLst>
    <p:ext uri="{DCECCB84-F9BA-43D5-87BE-67443E8EF086}">
      <p15:sldGuideLst>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ody">
  <p:cSld name="3_Body">
    <p:spTree>
      <p:nvGrpSpPr>
        <p:cNvPr id="68" name="Shape 68"/>
        <p:cNvGrpSpPr/>
        <p:nvPr/>
      </p:nvGrpSpPr>
      <p:grpSpPr>
        <a:xfrm>
          <a:off x="0" y="0"/>
          <a:ext cx="0" cy="0"/>
          <a:chOff x="0" y="0"/>
          <a:chExt cx="0" cy="0"/>
        </a:xfrm>
      </p:grpSpPr>
      <p:pic>
        <p:nvPicPr>
          <p:cNvPr id="69" name="Google Shape;69;p56"/>
          <p:cNvPicPr preferRelativeResize="0"/>
          <p:nvPr/>
        </p:nvPicPr>
        <p:blipFill rotWithShape="1">
          <a:blip r:embed="rId2">
            <a:alphaModFix/>
          </a:blip>
          <a:srcRect b="0" l="0" r="0" t="0"/>
          <a:stretch/>
        </p:blipFill>
        <p:spPr>
          <a:xfrm>
            <a:off x="-3172" y="0"/>
            <a:ext cx="9909172" cy="6858000"/>
          </a:xfrm>
          <a:prstGeom prst="rect">
            <a:avLst/>
          </a:prstGeom>
          <a:noFill/>
          <a:ln>
            <a:noFill/>
          </a:ln>
        </p:spPr>
      </p:pic>
      <p:cxnSp>
        <p:nvCxnSpPr>
          <p:cNvPr id="70" name="Google Shape;70;p56"/>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71" name="Google Shape;71;p56"/>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72" name="Google Shape;72;p56"/>
          <p:cNvSpPr txBox="1"/>
          <p:nvPr>
            <p:ph idx="1" type="body"/>
          </p:nvPr>
        </p:nvSpPr>
        <p:spPr>
          <a:xfrm>
            <a:off x="449611" y="447880"/>
            <a:ext cx="8056213" cy="27432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73" name="Google Shape;73;p5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131313"/>
              </a:buClr>
              <a:buSzPts val="3200"/>
              <a:buFont typeface="Arial"/>
              <a:buNone/>
              <a:defRPr b="1" i="0" sz="3200" u="none" cap="none" strike="noStrike">
                <a:solidFill>
                  <a:srgbClr val="131313"/>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74" name="Google Shape;74;p5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rgbClr val="D8D8D8"/>
              </a:buClr>
              <a:buSzPts val="1600"/>
              <a:buFont typeface="Arial"/>
              <a:buNone/>
              <a:defRPr b="0" i="0" sz="1600" u="none" cap="none" strike="noStrike">
                <a:solidFill>
                  <a:srgbClr val="D8D8D8"/>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75" name="Google Shape;75;p5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lvl1pPr indent="-317500" lvl="0" marL="457200" marR="0" rtl="0" algn="l">
              <a:lnSpc>
                <a:spcPct val="128571"/>
              </a:lnSpc>
              <a:spcBef>
                <a:spcPts val="1000"/>
              </a:spcBef>
              <a:spcAft>
                <a:spcPts val="0"/>
              </a:spcAft>
              <a:buClr>
                <a:srgbClr val="262626"/>
              </a:buClr>
              <a:buSzPts val="1400"/>
              <a:buFont typeface="Arial"/>
              <a:buChar char="•"/>
              <a:defRPr b="0" i="0" sz="1400" u="none" cap="none" strike="noStrike">
                <a:solidFill>
                  <a:srgbClr val="262626"/>
                </a:solidFill>
                <a:latin typeface="Arial"/>
                <a:ea typeface="Arial"/>
                <a:cs typeface="Arial"/>
                <a:sym typeface="Arial"/>
              </a:defRPr>
            </a:lvl1pPr>
            <a:lvl2pPr indent="-294640" lvl="1" marL="914400" marR="0" rtl="0" algn="l">
              <a:lnSpc>
                <a:spcPct val="138461"/>
              </a:lnSpc>
              <a:spcBef>
                <a:spcPts val="5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76" name="Google Shape;76;p56"/>
          <p:cNvSpPr txBox="1"/>
          <p:nvPr/>
        </p:nvSpPr>
        <p:spPr>
          <a:xfrm>
            <a:off x="6849055" y="6498002"/>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Chapter5.</a:t>
            </a:r>
            <a:r>
              <a:rPr lang="en-US" sz="900">
                <a:solidFill>
                  <a:srgbClr val="7F7F7F"/>
                </a:solidFill>
                <a:latin typeface="Arial"/>
                <a:ea typeface="Arial"/>
                <a:cs typeface="Arial"/>
                <a:sym typeface="Arial"/>
              </a:rPr>
              <a:t> Big Data Analytics</a:t>
            </a:r>
            <a:endParaRPr sz="900">
              <a:solidFill>
                <a:srgbClr val="7F7F7F"/>
              </a:solidFill>
              <a:latin typeface="Arial"/>
              <a:ea typeface="Arial"/>
              <a:cs typeface="Arial"/>
              <a:sym typeface="Arial"/>
            </a:endParaRPr>
          </a:p>
        </p:txBody>
      </p:sp>
      <p:sp>
        <p:nvSpPr>
          <p:cNvPr id="77" name="Google Shape;77;p56"/>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Tree>
  </p:cSld>
  <p:clrMapOvr>
    <a:masterClrMapping/>
  </p:clrMapOvr>
  <p:extLst>
    <p:ext uri="{DCECCB84-F9BA-43D5-87BE-67443E8EF086}">
      <p15:sldGuideLst>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78" name="Shape 78"/>
        <p:cNvGrpSpPr/>
        <p:nvPr/>
      </p:nvGrpSpPr>
      <p:grpSpPr>
        <a:xfrm>
          <a:off x="0" y="0"/>
          <a:ext cx="0" cy="0"/>
          <a:chOff x="0" y="0"/>
          <a:chExt cx="0" cy="0"/>
        </a:xfrm>
      </p:grpSpPr>
      <p:pic>
        <p:nvPicPr>
          <p:cNvPr id="79" name="Google Shape;79;p57"/>
          <p:cNvPicPr preferRelativeResize="0"/>
          <p:nvPr/>
        </p:nvPicPr>
        <p:blipFill rotWithShape="1">
          <a:blip r:embed="rId2">
            <a:alphaModFix/>
          </a:blip>
          <a:srcRect b="0" l="0" r="0" t="0"/>
          <a:stretch/>
        </p:blipFill>
        <p:spPr>
          <a:xfrm>
            <a:off x="1" y="4395"/>
            <a:ext cx="9902825" cy="6853605"/>
          </a:xfrm>
          <a:prstGeom prst="rect">
            <a:avLst/>
          </a:prstGeom>
          <a:noFill/>
          <a:ln>
            <a:noFill/>
          </a:ln>
        </p:spPr>
      </p:pic>
      <p:sp>
        <p:nvSpPr>
          <p:cNvPr id="80" name="Google Shape;80;p57"/>
          <p:cNvSpPr/>
          <p:nvPr/>
        </p:nvSpPr>
        <p:spPr>
          <a:xfrm>
            <a:off x="1" y="0"/>
            <a:ext cx="9902825"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60">
              <a:solidFill>
                <a:schemeClr val="lt1"/>
              </a:solidFill>
              <a:latin typeface="Cordia New"/>
              <a:ea typeface="Cordia New"/>
              <a:cs typeface="Cordia New"/>
              <a:sym typeface="Cordia New"/>
            </a:endParaRPr>
          </a:p>
        </p:txBody>
      </p:sp>
      <p:sp>
        <p:nvSpPr>
          <p:cNvPr id="81" name="Google Shape;81;p57"/>
          <p:cNvSpPr/>
          <p:nvPr/>
        </p:nvSpPr>
        <p:spPr>
          <a:xfrm>
            <a:off x="449612" y="5677031"/>
            <a:ext cx="9003600"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ⓒ2021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82" name="Google Shape;82;p57"/>
          <p:cNvPicPr preferRelativeResize="0"/>
          <p:nvPr/>
        </p:nvPicPr>
        <p:blipFill rotWithShape="1">
          <a:blip r:embed="rId3">
            <a:alphaModFix/>
          </a:blip>
          <a:srcRect b="0" l="0" r="0" t="0"/>
          <a:stretch/>
        </p:blipFill>
        <p:spPr>
          <a:xfrm>
            <a:off x="3713012" y="3022951"/>
            <a:ext cx="2476800" cy="812098"/>
          </a:xfrm>
          <a:prstGeom prst="rect">
            <a:avLst/>
          </a:prstGeom>
          <a:noFill/>
          <a:ln>
            <a:noFill/>
          </a:ln>
        </p:spPr>
      </p:pic>
      <p:sp>
        <p:nvSpPr>
          <p:cNvPr id="83" name="Google Shape;83;p57"/>
          <p:cNvSpPr/>
          <p:nvPr/>
        </p:nvSpPr>
        <p:spPr>
          <a:xfrm>
            <a:off x="449612" y="450000"/>
            <a:ext cx="129098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60"/>
              <a:buFont typeface="Gulim"/>
              <a:buNone/>
            </a:pPr>
            <a:r>
              <a:t/>
            </a:r>
            <a:endParaRPr sz="196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63.png"/><Relationship Id="rId13" Type="http://schemas.openxmlformats.org/officeDocument/2006/relationships/image" Target="../media/image70.png"/><Relationship Id="rId12"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56.png"/><Relationship Id="rId15" Type="http://schemas.openxmlformats.org/officeDocument/2006/relationships/image" Target="../media/image48.png"/><Relationship Id="rId14" Type="http://schemas.openxmlformats.org/officeDocument/2006/relationships/image" Target="../media/image67.png"/><Relationship Id="rId17" Type="http://schemas.openxmlformats.org/officeDocument/2006/relationships/image" Target="../media/image66.png"/><Relationship Id="rId16" Type="http://schemas.openxmlformats.org/officeDocument/2006/relationships/image" Target="../media/image54.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51.png"/><Relationship Id="rId8" Type="http://schemas.openxmlformats.org/officeDocument/2006/relationships/image" Target="../media/image49.png"/></Relationships>
</file>

<file path=ppt/slides/_rels/slide32.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63.png"/><Relationship Id="rId13" Type="http://schemas.openxmlformats.org/officeDocument/2006/relationships/image" Target="../media/image70.png"/><Relationship Id="rId12"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56.png"/><Relationship Id="rId15" Type="http://schemas.openxmlformats.org/officeDocument/2006/relationships/image" Target="../media/image48.png"/><Relationship Id="rId14" Type="http://schemas.openxmlformats.org/officeDocument/2006/relationships/image" Target="../media/image67.png"/><Relationship Id="rId17" Type="http://schemas.openxmlformats.org/officeDocument/2006/relationships/image" Target="../media/image66.png"/><Relationship Id="rId16" Type="http://schemas.openxmlformats.org/officeDocument/2006/relationships/image" Target="../media/image54.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51.png"/><Relationship Id="rId8"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image" Target="../media/image91.png"/><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73.png"/><Relationship Id="rId4" Type="http://schemas.openxmlformats.org/officeDocument/2006/relationships/image" Target="../media/image75.png"/><Relationship Id="rId9" Type="http://schemas.openxmlformats.org/officeDocument/2006/relationships/image" Target="../media/image80.png"/><Relationship Id="rId5" Type="http://schemas.openxmlformats.org/officeDocument/2006/relationships/image" Target="../media/image68.png"/><Relationship Id="rId6" Type="http://schemas.openxmlformats.org/officeDocument/2006/relationships/image" Target="../media/image77.png"/><Relationship Id="rId7" Type="http://schemas.openxmlformats.org/officeDocument/2006/relationships/image" Target="../media/image83.png"/><Relationship Id="rId8" Type="http://schemas.openxmlformats.org/officeDocument/2006/relationships/image" Target="../media/image8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78.png"/><Relationship Id="rId4" Type="http://schemas.openxmlformats.org/officeDocument/2006/relationships/image" Target="../media/image82.png"/><Relationship Id="rId5" Type="http://schemas.openxmlformats.org/officeDocument/2006/relationships/image" Target="../media/image98.png"/><Relationship Id="rId6" Type="http://schemas.openxmlformats.org/officeDocument/2006/relationships/image" Target="../media/image85.png"/><Relationship Id="rId7" Type="http://schemas.openxmlformats.org/officeDocument/2006/relationships/image" Target="../media/image8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1" Type="http://schemas.openxmlformats.org/officeDocument/2006/relationships/image" Target="../media/image92.png"/><Relationship Id="rId10" Type="http://schemas.openxmlformats.org/officeDocument/2006/relationships/image" Target="../media/image94.png"/><Relationship Id="rId12" Type="http://schemas.openxmlformats.org/officeDocument/2006/relationships/image" Target="../media/image100.png"/><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8.png"/><Relationship Id="rId5" Type="http://schemas.openxmlformats.org/officeDocument/2006/relationships/image" Target="../media/image79.png"/><Relationship Id="rId6" Type="http://schemas.openxmlformats.org/officeDocument/2006/relationships/image" Target="../media/image96.png"/><Relationship Id="rId7" Type="http://schemas.openxmlformats.org/officeDocument/2006/relationships/image" Target="../media/image93.png"/><Relationship Id="rId8"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9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9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0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97.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0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63.png"/><Relationship Id="rId13" Type="http://schemas.openxmlformats.org/officeDocument/2006/relationships/image" Target="../media/image70.png"/><Relationship Id="rId12"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56.png"/><Relationship Id="rId15" Type="http://schemas.openxmlformats.org/officeDocument/2006/relationships/image" Target="../media/image48.png"/><Relationship Id="rId14" Type="http://schemas.openxmlformats.org/officeDocument/2006/relationships/image" Target="../media/image67.png"/><Relationship Id="rId17" Type="http://schemas.openxmlformats.org/officeDocument/2006/relationships/image" Target="../media/image66.png"/><Relationship Id="rId16" Type="http://schemas.openxmlformats.org/officeDocument/2006/relationships/image" Target="../media/image54.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51.png"/><Relationship Id="rId8"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79" name="Google Shape;179;p1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Ví dụ về chức năng và hình thức</a:t>
            </a:r>
            <a:endParaRPr>
              <a:latin typeface="Arial"/>
              <a:ea typeface="Arial"/>
              <a:cs typeface="Arial"/>
              <a:sym typeface="Arial"/>
            </a:endParaRPr>
          </a:p>
        </p:txBody>
      </p:sp>
      <p:sp>
        <p:nvSpPr>
          <p:cNvPr id="180" name="Google Shape;180;p1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pic>
        <p:nvPicPr>
          <p:cNvPr id="181" name="Google Shape;181;p10"/>
          <p:cNvPicPr preferRelativeResize="0"/>
          <p:nvPr/>
        </p:nvPicPr>
        <p:blipFill rotWithShape="1">
          <a:blip r:embed="rId3">
            <a:alphaModFix/>
          </a:blip>
          <a:srcRect b="0" l="0" r="0" t="0"/>
          <a:stretch/>
        </p:blipFill>
        <p:spPr>
          <a:xfrm>
            <a:off x="535873" y="2118746"/>
            <a:ext cx="6641542" cy="4144192"/>
          </a:xfrm>
          <a:prstGeom prst="rect">
            <a:avLst/>
          </a:prstGeom>
          <a:noFill/>
          <a:ln>
            <a:noFill/>
          </a:ln>
        </p:spPr>
      </p:pic>
      <p:sp>
        <p:nvSpPr>
          <p:cNvPr id="182" name="Google Shape;182;p10"/>
          <p:cNvSpPr txBox="1"/>
          <p:nvPr/>
        </p:nvSpPr>
        <p:spPr>
          <a:xfrm>
            <a:off x="7622216" y="5868032"/>
            <a:ext cx="1673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Tác giả: Eleonora Nazander</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Nguồn: Tablea Public Gallery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89" name="Google Shape;189;p1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latin typeface="Arial"/>
                <a:ea typeface="Arial"/>
                <a:cs typeface="Arial"/>
                <a:sym typeface="Arial"/>
              </a:rPr>
              <a:t>Cuối cùng nhưng không kém phần quan trọng - Trên thực tế, ĐẦU TIÊN!!!</a:t>
            </a:r>
            <a:endParaRPr sz="3000">
              <a:latin typeface="Arial"/>
              <a:ea typeface="Arial"/>
              <a:cs typeface="Arial"/>
              <a:sym typeface="Arial"/>
            </a:endParaRPr>
          </a:p>
        </p:txBody>
      </p:sp>
      <p:sp>
        <p:nvSpPr>
          <p:cNvPr id="190" name="Google Shape;190;p1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91" name="Google Shape;191;p11"/>
          <p:cNvSpPr txBox="1"/>
          <p:nvPr>
            <p:ph idx="4" type="body"/>
          </p:nvPr>
        </p:nvSpPr>
        <p:spPr>
          <a:xfrm>
            <a:off x="652830" y="2428586"/>
            <a:ext cx="3885657" cy="414373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Dữ liệu, thiết kế, chức năng đều là những thành phần chính để có một bản trình bày tốt</a:t>
            </a:r>
            <a:endParaRPr/>
          </a:p>
          <a:p>
            <a:pPr indent="-177800" lvl="0" marL="177800" rtl="0" algn="l">
              <a:lnSpc>
                <a:spcPct val="128571"/>
              </a:lnSpc>
              <a:spcBef>
                <a:spcPts val="1000"/>
              </a:spcBef>
              <a:spcAft>
                <a:spcPts val="0"/>
              </a:spcAft>
              <a:buClr>
                <a:srgbClr val="262626"/>
              </a:buClr>
              <a:buSzPts val="1400"/>
              <a:buFont typeface="Arial"/>
              <a:buChar char="•"/>
            </a:pPr>
            <a:r>
              <a:rPr lang="en-US"/>
              <a:t>Tuy nhiên, một hình ảnh trực quan tốt bắt đầu trước khi một biểu đồ được tạo</a:t>
            </a:r>
            <a:endParaRPr/>
          </a:p>
          <a:p>
            <a:pPr indent="-177800" lvl="0" marL="177800" rtl="0" algn="l">
              <a:lnSpc>
                <a:spcPct val="128571"/>
              </a:lnSpc>
              <a:spcBef>
                <a:spcPts val="1000"/>
              </a:spcBef>
              <a:spcAft>
                <a:spcPts val="0"/>
              </a:spcAft>
              <a:buClr>
                <a:srgbClr val="262626"/>
              </a:buClr>
              <a:buSzPts val="1400"/>
              <a:buFont typeface="Arial"/>
              <a:buChar char="•"/>
            </a:pPr>
            <a:r>
              <a:rPr lang="en-US"/>
              <a:t>Nó bắt đầu với cuộc phỏng vấn khách hàng</a:t>
            </a:r>
            <a:endParaRPr/>
          </a:p>
          <a:p>
            <a:pPr indent="-182563" lvl="1" marL="360363" rtl="0" algn="l">
              <a:lnSpc>
                <a:spcPct val="138461"/>
              </a:lnSpc>
              <a:spcBef>
                <a:spcPts val="500"/>
              </a:spcBef>
              <a:spcAft>
                <a:spcPts val="0"/>
              </a:spcAft>
              <a:buClr>
                <a:srgbClr val="262626"/>
              </a:buClr>
              <a:buSzPts val="1040"/>
              <a:buChar char="•"/>
            </a:pPr>
            <a:r>
              <a:rPr lang="en-US"/>
              <a:t>Câu hỏi mà khách hàng đang cố gắng trả lời là gì?</a:t>
            </a:r>
            <a:endParaRPr/>
          </a:p>
          <a:p>
            <a:pPr indent="-182563" lvl="1" marL="360363" rtl="0" algn="l">
              <a:lnSpc>
                <a:spcPct val="138461"/>
              </a:lnSpc>
              <a:spcBef>
                <a:spcPts val="500"/>
              </a:spcBef>
              <a:spcAft>
                <a:spcPts val="0"/>
              </a:spcAft>
              <a:buClr>
                <a:srgbClr val="262626"/>
              </a:buClr>
              <a:buSzPts val="1040"/>
              <a:buChar char="•"/>
            </a:pPr>
            <a:r>
              <a:rPr lang="en-US"/>
              <a:t>Dữ liệu có thể được thu thập và sắp xếp ở đâu và như thế nào để trả lời câu hỏi</a:t>
            </a:r>
            <a:endParaRPr/>
          </a:p>
          <a:p>
            <a:pPr indent="-182563" lvl="1" marL="360363" rtl="0" algn="l">
              <a:lnSpc>
                <a:spcPct val="138461"/>
              </a:lnSpc>
              <a:spcBef>
                <a:spcPts val="500"/>
              </a:spcBef>
              <a:spcAft>
                <a:spcPts val="0"/>
              </a:spcAft>
              <a:buClr>
                <a:srgbClr val="262626"/>
              </a:buClr>
              <a:buSzPts val="1040"/>
              <a:buChar char="•"/>
            </a:pPr>
            <a:r>
              <a:rPr lang="en-US"/>
              <a:t>Đảm bảo rằng bạn và khách hàng hiểu đầy đủ câu hỏi và kết quả mong đợi</a:t>
            </a:r>
            <a:endParaRPr/>
          </a:p>
        </p:txBody>
      </p:sp>
      <p:pic>
        <p:nvPicPr>
          <p:cNvPr id="192" name="Google Shape;192;p11"/>
          <p:cNvPicPr preferRelativeResize="0"/>
          <p:nvPr/>
        </p:nvPicPr>
        <p:blipFill rotWithShape="1">
          <a:blip r:embed="rId3">
            <a:alphaModFix/>
          </a:blip>
          <a:srcRect b="0" l="0" r="0" t="0"/>
          <a:stretch/>
        </p:blipFill>
        <p:spPr>
          <a:xfrm>
            <a:off x="5555233" y="2786549"/>
            <a:ext cx="3374767" cy="2874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99" name="Google Shape;199;p1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Gartner Magic Quadrant</a:t>
            </a:r>
            <a:endParaRPr/>
          </a:p>
        </p:txBody>
      </p:sp>
      <p:sp>
        <p:nvSpPr>
          <p:cNvPr id="200" name="Google Shape;200;p1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201" name="Google Shape;201;p12"/>
          <p:cNvSpPr txBox="1"/>
          <p:nvPr>
            <p:ph idx="4" type="body"/>
          </p:nvPr>
        </p:nvSpPr>
        <p:spPr>
          <a:xfrm>
            <a:off x="535872" y="2226567"/>
            <a:ext cx="3885657" cy="414373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Gartner's Magic Quadrant là một tiêu chuẩn ngành để các chuyên gia CNTT so sánh và hiểu rõ hơn về các sản phẩm cạnh tranh khác nhau hiện có trên thị trường</a:t>
            </a:r>
            <a:endParaRPr/>
          </a:p>
          <a:p>
            <a:pPr indent="-177800" lvl="0" marL="177800" rtl="0" algn="l">
              <a:lnSpc>
                <a:spcPct val="128571"/>
              </a:lnSpc>
              <a:spcBef>
                <a:spcPts val="1000"/>
              </a:spcBef>
              <a:spcAft>
                <a:spcPts val="0"/>
              </a:spcAft>
              <a:buClr>
                <a:srgbClr val="262626"/>
              </a:buClr>
              <a:buSzPts val="1400"/>
              <a:buFont typeface="Arial"/>
              <a:buChar char="•"/>
            </a:pPr>
            <a:r>
              <a:rPr lang="en-US"/>
              <a:t>Trục X là sự hoàn chỉnh của tầm nhìn</a:t>
            </a:r>
            <a:endParaRPr/>
          </a:p>
          <a:p>
            <a:pPr indent="-182563" lvl="1" marL="360363" rtl="0" algn="l">
              <a:lnSpc>
                <a:spcPct val="138461"/>
              </a:lnSpc>
              <a:spcBef>
                <a:spcPts val="500"/>
              </a:spcBef>
              <a:spcAft>
                <a:spcPts val="0"/>
              </a:spcAft>
              <a:buClr>
                <a:srgbClr val="262626"/>
              </a:buClr>
              <a:buSzPts val="1040"/>
              <a:buChar char="•"/>
            </a:pPr>
            <a:r>
              <a:rPr lang="en-US"/>
              <a:t>Trục này cho biết sản phẩm nào có các tính năng cơ bản cũng như tầm nhìn của sản phẩm khiến sản phẩm trở nên nổi bật giữa đám đông</a:t>
            </a:r>
            <a:endParaRPr/>
          </a:p>
          <a:p>
            <a:pPr indent="-177800" lvl="0" marL="177800" rtl="0" algn="l">
              <a:lnSpc>
                <a:spcPct val="128571"/>
              </a:lnSpc>
              <a:spcBef>
                <a:spcPts val="1000"/>
              </a:spcBef>
              <a:spcAft>
                <a:spcPts val="0"/>
              </a:spcAft>
              <a:buClr>
                <a:srgbClr val="262626"/>
              </a:buClr>
              <a:buSzPts val="1400"/>
              <a:buFont typeface="Arial"/>
              <a:buChar char="•"/>
            </a:pPr>
            <a:r>
              <a:rPr lang="en-US"/>
              <a:t>Trục Y là khả năng thực thi</a:t>
            </a:r>
            <a:endParaRPr/>
          </a:p>
          <a:p>
            <a:pPr indent="-182563" lvl="1" marL="360363" rtl="0" algn="l">
              <a:lnSpc>
                <a:spcPct val="138461"/>
              </a:lnSpc>
              <a:spcBef>
                <a:spcPts val="500"/>
              </a:spcBef>
              <a:spcAft>
                <a:spcPts val="0"/>
              </a:spcAft>
              <a:buClr>
                <a:srgbClr val="262626"/>
              </a:buClr>
              <a:buSzPts val="1040"/>
              <a:buChar char="•"/>
            </a:pPr>
            <a:r>
              <a:rPr lang="en-US"/>
              <a:t>Trục này cho thấy mỗi sản phẩm đã có thể thực hiện tốt như thế nào với tầm nhìn của họ với việc phân phối thực tế thành một sản phẩm dễ sử dụng và được cân nhắc kỹ lưỡng</a:t>
            </a:r>
            <a:endParaRPr/>
          </a:p>
          <a:p>
            <a:pPr indent="-177800" lvl="0" marL="177800" rtl="0" algn="l">
              <a:lnSpc>
                <a:spcPct val="128571"/>
              </a:lnSpc>
              <a:spcBef>
                <a:spcPts val="1000"/>
              </a:spcBef>
              <a:spcAft>
                <a:spcPts val="0"/>
              </a:spcAft>
              <a:buClr>
                <a:srgbClr val="262626"/>
              </a:buClr>
              <a:buSzPts val="1400"/>
              <a:buFont typeface="Arial"/>
              <a:buChar char="•"/>
            </a:pPr>
            <a:r>
              <a:rPr lang="en-US"/>
              <a:t>Góc phần tư trên cùng bên phải đại diện cho các sản phẩm có tầm nhìn đầy đủ và cũng có thể thực hiện theo tầm nhìn đó</a:t>
            </a:r>
            <a:endParaRPr/>
          </a:p>
        </p:txBody>
      </p:sp>
      <p:grpSp>
        <p:nvGrpSpPr>
          <p:cNvPr id="202" name="Google Shape;202;p12"/>
          <p:cNvGrpSpPr/>
          <p:nvPr/>
        </p:nvGrpSpPr>
        <p:grpSpPr>
          <a:xfrm>
            <a:off x="5251692" y="2233613"/>
            <a:ext cx="4008138" cy="4040187"/>
            <a:chOff x="5251692" y="2233613"/>
            <a:chExt cx="4008138" cy="4040187"/>
          </a:xfrm>
        </p:grpSpPr>
        <p:pic>
          <p:nvPicPr>
            <p:cNvPr id="203" name="Google Shape;203;p12"/>
            <p:cNvPicPr preferRelativeResize="0"/>
            <p:nvPr/>
          </p:nvPicPr>
          <p:blipFill rotWithShape="1">
            <a:blip r:embed="rId3">
              <a:alphaModFix/>
            </a:blip>
            <a:srcRect b="0" l="0" r="0" t="0"/>
            <a:stretch/>
          </p:blipFill>
          <p:spPr>
            <a:xfrm>
              <a:off x="5251692" y="2233613"/>
              <a:ext cx="4008138" cy="4040187"/>
            </a:xfrm>
            <a:prstGeom prst="rect">
              <a:avLst/>
            </a:prstGeom>
            <a:noFill/>
            <a:ln>
              <a:noFill/>
            </a:ln>
          </p:spPr>
        </p:pic>
        <p:sp>
          <p:nvSpPr>
            <p:cNvPr id="204" name="Google Shape;204;p12"/>
            <p:cNvSpPr txBox="1"/>
            <p:nvPr/>
          </p:nvSpPr>
          <p:spPr>
            <a:xfrm>
              <a:off x="5378704" y="2566660"/>
              <a:ext cx="198483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Source: Gartner (February 2021)</a:t>
              </a:r>
              <a:endParaRPr sz="1000">
                <a:solidFill>
                  <a:srgbClr val="1F45BC"/>
                </a:solidFill>
                <a:latin typeface="Arial"/>
                <a:ea typeface="Arial"/>
                <a:cs typeface="Arial"/>
                <a:sym typeface="Arial"/>
              </a:endParaRPr>
            </a:p>
          </p:txBody>
        </p:sp>
      </p:grpSp>
      <p:sp>
        <p:nvSpPr>
          <p:cNvPr id="205" name="Google Shape;205;p12"/>
          <p:cNvSpPr/>
          <p:nvPr/>
        </p:nvSpPr>
        <p:spPr>
          <a:xfrm>
            <a:off x="7731889" y="2764174"/>
            <a:ext cx="1257732" cy="96467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3"/>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latin typeface="Arial"/>
                <a:ea typeface="Arial"/>
                <a:cs typeface="Arial"/>
                <a:sym typeface="Arial"/>
              </a:rPr>
              <a:t>Công cụ trực quan hóa mã nguồn mở</a:t>
            </a:r>
            <a:endParaRPr>
              <a:latin typeface="Arial"/>
              <a:ea typeface="Arial"/>
              <a:cs typeface="Arial"/>
              <a:sym typeface="Arial"/>
            </a:endParaRPr>
          </a:p>
        </p:txBody>
      </p:sp>
      <p:sp>
        <p:nvSpPr>
          <p:cNvPr id="212" name="Google Shape;212;p13"/>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
        <p:nvSpPr>
          <p:cNvPr id="213" name="Google Shape;213;p13"/>
          <p:cNvSpPr/>
          <p:nvPr/>
        </p:nvSpPr>
        <p:spPr>
          <a:xfrm>
            <a:off x="1234524" y="464392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Khái niệm cơ bản về trực quan hóa dữ liệu</a:t>
            </a:r>
            <a:endParaRPr sz="1800">
              <a:solidFill>
                <a:srgbClr val="A5A5A5"/>
              </a:solidFill>
              <a:latin typeface="Arial"/>
              <a:ea typeface="Arial"/>
              <a:cs typeface="Arial"/>
              <a:sym typeface="Arial"/>
            </a:endParaRPr>
          </a:p>
        </p:txBody>
      </p:sp>
      <p:sp>
        <p:nvSpPr>
          <p:cNvPr id="214" name="Google Shape;214;p13"/>
          <p:cNvSpPr/>
          <p:nvPr/>
        </p:nvSpPr>
        <p:spPr>
          <a:xfrm>
            <a:off x="1051644" y="464275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ordia New"/>
              <a:ea typeface="Cordia New"/>
              <a:cs typeface="Cordia New"/>
              <a:sym typeface="Cordia New"/>
            </a:endParaRPr>
          </a:p>
        </p:txBody>
      </p:sp>
      <p:sp>
        <p:nvSpPr>
          <p:cNvPr id="215" name="Google Shape;215;p13"/>
          <p:cNvSpPr/>
          <p:nvPr/>
        </p:nvSpPr>
        <p:spPr>
          <a:xfrm>
            <a:off x="1234524" y="5073758"/>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1.2. Giới thiệu về Apache Hue và Jupyter</a:t>
            </a:r>
            <a:endParaRPr sz="1800">
              <a:solidFill>
                <a:srgbClr val="3F3F3F"/>
              </a:solidFill>
              <a:latin typeface="Arial"/>
              <a:ea typeface="Arial"/>
              <a:cs typeface="Arial"/>
              <a:sym typeface="Arial"/>
            </a:endParaRPr>
          </a:p>
        </p:txBody>
      </p:sp>
      <p:sp>
        <p:nvSpPr>
          <p:cNvPr id="216" name="Google Shape;216;p13"/>
          <p:cNvSpPr/>
          <p:nvPr/>
        </p:nvSpPr>
        <p:spPr>
          <a:xfrm>
            <a:off x="1051644" y="5072585"/>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ordia New"/>
              <a:ea typeface="Cordia New"/>
              <a:cs typeface="Cordia New"/>
              <a:sym typeface="Cordia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223" name="Google Shape;223;p1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HUE là gì?</a:t>
            </a:r>
            <a:endParaRPr/>
          </a:p>
        </p:txBody>
      </p:sp>
      <p:sp>
        <p:nvSpPr>
          <p:cNvPr id="224" name="Google Shape;224;p1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225" name="Google Shape;225;p1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Cung cấp giao diện web để tương tác với cụm Hadoop</a:t>
            </a:r>
            <a:endParaRPr/>
          </a:p>
        </p:txBody>
      </p:sp>
      <p:grpSp>
        <p:nvGrpSpPr>
          <p:cNvPr id="226" name="Google Shape;226;p14"/>
          <p:cNvGrpSpPr/>
          <p:nvPr/>
        </p:nvGrpSpPr>
        <p:grpSpPr>
          <a:xfrm>
            <a:off x="1614357" y="2665128"/>
            <a:ext cx="6639557" cy="3511962"/>
            <a:chOff x="1614357" y="2665128"/>
            <a:chExt cx="6639557" cy="3511962"/>
          </a:xfrm>
        </p:grpSpPr>
        <p:pic>
          <p:nvPicPr>
            <p:cNvPr id="227" name="Google Shape;227;p14"/>
            <p:cNvPicPr preferRelativeResize="0"/>
            <p:nvPr/>
          </p:nvPicPr>
          <p:blipFill rotWithShape="1">
            <a:blip r:embed="rId3">
              <a:alphaModFix/>
            </a:blip>
            <a:srcRect b="0" l="0" r="0" t="0"/>
            <a:stretch/>
          </p:blipFill>
          <p:spPr>
            <a:xfrm>
              <a:off x="1614357" y="4160747"/>
              <a:ext cx="389891" cy="450811"/>
            </a:xfrm>
            <a:prstGeom prst="rect">
              <a:avLst/>
            </a:prstGeom>
            <a:noFill/>
            <a:ln>
              <a:noFill/>
            </a:ln>
          </p:spPr>
        </p:pic>
        <p:grpSp>
          <p:nvGrpSpPr>
            <p:cNvPr id="228" name="Google Shape;228;p14"/>
            <p:cNvGrpSpPr/>
            <p:nvPr/>
          </p:nvGrpSpPr>
          <p:grpSpPr>
            <a:xfrm>
              <a:off x="2352876" y="4124050"/>
              <a:ext cx="978471" cy="814485"/>
              <a:chOff x="1619031" y="4051938"/>
              <a:chExt cx="978471" cy="814485"/>
            </a:xfrm>
          </p:grpSpPr>
          <p:grpSp>
            <p:nvGrpSpPr>
              <p:cNvPr id="229" name="Google Shape;229;p14"/>
              <p:cNvGrpSpPr/>
              <p:nvPr/>
            </p:nvGrpSpPr>
            <p:grpSpPr>
              <a:xfrm>
                <a:off x="1769940" y="4051938"/>
                <a:ext cx="676657" cy="511090"/>
                <a:chOff x="1769940" y="4051938"/>
                <a:chExt cx="676657" cy="511090"/>
              </a:xfrm>
            </p:grpSpPr>
            <p:pic>
              <p:nvPicPr>
                <p:cNvPr id="230" name="Google Shape;230;p14"/>
                <p:cNvPicPr preferRelativeResize="0"/>
                <p:nvPr/>
              </p:nvPicPr>
              <p:blipFill rotWithShape="1">
                <a:blip r:embed="rId4">
                  <a:alphaModFix/>
                </a:blip>
                <a:srcRect b="0" l="0" r="0" t="0"/>
                <a:stretch/>
              </p:blipFill>
              <p:spPr>
                <a:xfrm>
                  <a:off x="1769940" y="4051938"/>
                  <a:ext cx="676657" cy="511090"/>
                </a:xfrm>
                <a:prstGeom prst="rect">
                  <a:avLst/>
                </a:prstGeom>
                <a:noFill/>
                <a:ln>
                  <a:noFill/>
                </a:ln>
              </p:spPr>
            </p:pic>
            <p:sp>
              <p:nvSpPr>
                <p:cNvPr id="231" name="Google Shape;231;p14"/>
                <p:cNvSpPr/>
                <p:nvPr/>
              </p:nvSpPr>
              <p:spPr>
                <a:xfrm>
                  <a:off x="1781627" y="4241840"/>
                  <a:ext cx="604677"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WWW</a:t>
                  </a:r>
                  <a:endParaRPr sz="500">
                    <a:solidFill>
                      <a:srgbClr val="1F45BC"/>
                    </a:solidFill>
                    <a:latin typeface="Arial"/>
                    <a:ea typeface="Arial"/>
                    <a:cs typeface="Arial"/>
                    <a:sym typeface="Arial"/>
                  </a:endParaRPr>
                </a:p>
              </p:txBody>
            </p:sp>
          </p:grpSp>
          <p:sp>
            <p:nvSpPr>
              <p:cNvPr id="232" name="Google Shape;232;p14"/>
              <p:cNvSpPr/>
              <p:nvPr/>
            </p:nvSpPr>
            <p:spPr>
              <a:xfrm>
                <a:off x="1619031" y="4589424"/>
                <a:ext cx="97847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Web Brower</a:t>
                </a:r>
                <a:endParaRPr sz="600">
                  <a:solidFill>
                    <a:srgbClr val="1F45BC"/>
                  </a:solidFill>
                  <a:latin typeface="Arial"/>
                  <a:ea typeface="Arial"/>
                  <a:cs typeface="Arial"/>
                  <a:sym typeface="Arial"/>
                </a:endParaRPr>
              </a:p>
            </p:txBody>
          </p:sp>
        </p:grpSp>
        <p:grpSp>
          <p:nvGrpSpPr>
            <p:cNvPr id="233" name="Google Shape;233;p14"/>
            <p:cNvGrpSpPr/>
            <p:nvPr/>
          </p:nvGrpSpPr>
          <p:grpSpPr>
            <a:xfrm>
              <a:off x="3696746" y="4448815"/>
              <a:ext cx="781636" cy="781636"/>
              <a:chOff x="2967609" y="4169646"/>
              <a:chExt cx="781636" cy="781636"/>
            </a:xfrm>
          </p:grpSpPr>
          <p:sp>
            <p:nvSpPr>
              <p:cNvPr id="234" name="Google Shape;234;p14"/>
              <p:cNvSpPr/>
              <p:nvPr/>
            </p:nvSpPr>
            <p:spPr>
              <a:xfrm>
                <a:off x="2967609" y="4169646"/>
                <a:ext cx="781636" cy="781636"/>
              </a:xfrm>
              <a:prstGeom prst="ellipse">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235" name="Google Shape;235;p14"/>
              <p:cNvSpPr/>
              <p:nvPr/>
            </p:nvSpPr>
            <p:spPr>
              <a:xfrm>
                <a:off x="3011303" y="4329632"/>
                <a:ext cx="69424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Hue</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Servers</a:t>
                </a:r>
                <a:endParaRPr sz="600">
                  <a:solidFill>
                    <a:srgbClr val="1F45BC"/>
                  </a:solidFill>
                  <a:latin typeface="Arial"/>
                  <a:ea typeface="Arial"/>
                  <a:cs typeface="Arial"/>
                  <a:sym typeface="Arial"/>
                </a:endParaRPr>
              </a:p>
            </p:txBody>
          </p:sp>
        </p:grpSp>
        <p:grpSp>
          <p:nvGrpSpPr>
            <p:cNvPr id="236" name="Google Shape;236;p14"/>
            <p:cNvGrpSpPr/>
            <p:nvPr/>
          </p:nvGrpSpPr>
          <p:grpSpPr>
            <a:xfrm>
              <a:off x="4906199" y="3327024"/>
              <a:ext cx="3106057" cy="2640775"/>
              <a:chOff x="4223657" y="3339112"/>
              <a:chExt cx="3106057" cy="2640775"/>
            </a:xfrm>
          </p:grpSpPr>
          <p:sp>
            <p:nvSpPr>
              <p:cNvPr id="237" name="Google Shape;237;p14"/>
              <p:cNvSpPr/>
              <p:nvPr/>
            </p:nvSpPr>
            <p:spPr>
              <a:xfrm>
                <a:off x="4223657" y="3339112"/>
                <a:ext cx="3106057" cy="2640775"/>
              </a:xfrm>
              <a:prstGeom prst="roundRect">
                <a:avLst>
                  <a:gd fmla="val 4575" name="adj"/>
                </a:avLst>
              </a:prstGeom>
              <a:solidFill>
                <a:srgbClr val="E6E6E6"/>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nvGrpSpPr>
              <p:cNvPr id="238" name="Google Shape;238;p14"/>
              <p:cNvGrpSpPr/>
              <p:nvPr/>
            </p:nvGrpSpPr>
            <p:grpSpPr>
              <a:xfrm>
                <a:off x="4361213" y="3431340"/>
                <a:ext cx="2830944" cy="2427291"/>
                <a:chOff x="4354860" y="3397168"/>
                <a:chExt cx="2830944" cy="2427291"/>
              </a:xfrm>
            </p:grpSpPr>
            <p:sp>
              <p:nvSpPr>
                <p:cNvPr id="239" name="Google Shape;239;p14"/>
                <p:cNvSpPr/>
                <p:nvPr/>
              </p:nvSpPr>
              <p:spPr>
                <a:xfrm>
                  <a:off x="4805356" y="3397168"/>
                  <a:ext cx="192995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Hue Applications</a:t>
                  </a:r>
                  <a:endParaRPr sz="700">
                    <a:solidFill>
                      <a:srgbClr val="1F45BC"/>
                    </a:solidFill>
                    <a:latin typeface="Arial"/>
                    <a:ea typeface="Arial"/>
                    <a:cs typeface="Arial"/>
                    <a:sym typeface="Arial"/>
                  </a:endParaRPr>
                </a:p>
              </p:txBody>
            </p:sp>
            <p:grpSp>
              <p:nvGrpSpPr>
                <p:cNvPr id="240" name="Google Shape;240;p14"/>
                <p:cNvGrpSpPr/>
                <p:nvPr/>
              </p:nvGrpSpPr>
              <p:grpSpPr>
                <a:xfrm>
                  <a:off x="4354860" y="3739880"/>
                  <a:ext cx="2830944" cy="2084579"/>
                  <a:chOff x="4354860" y="3739880"/>
                  <a:chExt cx="2659975" cy="2084579"/>
                </a:xfrm>
              </p:grpSpPr>
              <p:sp>
                <p:nvSpPr>
                  <p:cNvPr id="241" name="Google Shape;241;p14"/>
                  <p:cNvSpPr/>
                  <p:nvPr/>
                </p:nvSpPr>
                <p:spPr>
                  <a:xfrm>
                    <a:off x="4354861" y="3745114"/>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Hive UI</a:t>
                    </a:r>
                    <a:endParaRPr/>
                  </a:p>
                </p:txBody>
              </p:sp>
              <p:sp>
                <p:nvSpPr>
                  <p:cNvPr id="242" name="Google Shape;242;p14"/>
                  <p:cNvSpPr/>
                  <p:nvPr/>
                </p:nvSpPr>
                <p:spPr>
                  <a:xfrm>
                    <a:off x="4354861" y="4177247"/>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Pig UI</a:t>
                    </a:r>
                    <a:endParaRPr/>
                  </a:p>
                </p:txBody>
              </p:sp>
              <p:sp>
                <p:nvSpPr>
                  <p:cNvPr id="243" name="Google Shape;243;p14"/>
                  <p:cNvSpPr/>
                  <p:nvPr/>
                </p:nvSpPr>
                <p:spPr>
                  <a:xfrm>
                    <a:off x="4354861" y="4609380"/>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Job</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Designer</a:t>
                    </a:r>
                    <a:endParaRPr/>
                  </a:p>
                </p:txBody>
              </p:sp>
              <p:sp>
                <p:nvSpPr>
                  <p:cNvPr id="244" name="Google Shape;244;p14"/>
                  <p:cNvSpPr/>
                  <p:nvPr/>
                </p:nvSpPr>
                <p:spPr>
                  <a:xfrm>
                    <a:off x="4354861" y="5039099"/>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Metastore</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Browser</a:t>
                    </a:r>
                    <a:endParaRPr sz="1100">
                      <a:solidFill>
                        <a:srgbClr val="1F45BC"/>
                      </a:solidFill>
                      <a:latin typeface="Arial"/>
                      <a:ea typeface="Arial"/>
                      <a:cs typeface="Arial"/>
                      <a:sym typeface="Arial"/>
                    </a:endParaRPr>
                  </a:p>
                </p:txBody>
              </p:sp>
              <p:sp>
                <p:nvSpPr>
                  <p:cNvPr id="245" name="Google Shape;245;p14"/>
                  <p:cNvSpPr/>
                  <p:nvPr/>
                </p:nvSpPr>
                <p:spPr>
                  <a:xfrm>
                    <a:off x="4354860" y="5468818"/>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Sqoop UI</a:t>
                    </a:r>
                    <a:endParaRPr/>
                  </a:p>
                </p:txBody>
              </p:sp>
              <p:sp>
                <p:nvSpPr>
                  <p:cNvPr id="246" name="Google Shape;246;p14"/>
                  <p:cNvSpPr/>
                  <p:nvPr/>
                </p:nvSpPr>
                <p:spPr>
                  <a:xfrm>
                    <a:off x="5271369" y="3739880"/>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Impala UI</a:t>
                    </a:r>
                    <a:endParaRPr/>
                  </a:p>
                </p:txBody>
              </p:sp>
              <p:sp>
                <p:nvSpPr>
                  <p:cNvPr id="247" name="Google Shape;247;p14"/>
                  <p:cNvSpPr/>
                  <p:nvPr/>
                </p:nvSpPr>
                <p:spPr>
                  <a:xfrm>
                    <a:off x="5271369" y="4172013"/>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File</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Browser</a:t>
                    </a:r>
                    <a:endParaRPr/>
                  </a:p>
                </p:txBody>
              </p:sp>
              <p:sp>
                <p:nvSpPr>
                  <p:cNvPr id="248" name="Google Shape;248;p14"/>
                  <p:cNvSpPr/>
                  <p:nvPr/>
                </p:nvSpPr>
                <p:spPr>
                  <a:xfrm>
                    <a:off x="5271369" y="4604146"/>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Spark UI</a:t>
                    </a:r>
                    <a:endParaRPr/>
                  </a:p>
                </p:txBody>
              </p:sp>
              <p:sp>
                <p:nvSpPr>
                  <p:cNvPr id="249" name="Google Shape;249;p14"/>
                  <p:cNvSpPr/>
                  <p:nvPr/>
                </p:nvSpPr>
                <p:spPr>
                  <a:xfrm>
                    <a:off x="5271369" y="5033865"/>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Hbase</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Browser</a:t>
                    </a:r>
                    <a:endParaRPr/>
                  </a:p>
                </p:txBody>
              </p:sp>
              <p:sp>
                <p:nvSpPr>
                  <p:cNvPr id="250" name="Google Shape;250;p14"/>
                  <p:cNvSpPr/>
                  <p:nvPr/>
                </p:nvSpPr>
                <p:spPr>
                  <a:xfrm>
                    <a:off x="5271368" y="5463584"/>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Zookeeper UI</a:t>
                    </a:r>
                    <a:endParaRPr/>
                  </a:p>
                </p:txBody>
              </p:sp>
              <p:sp>
                <p:nvSpPr>
                  <p:cNvPr id="251" name="Google Shape;251;p14"/>
                  <p:cNvSpPr/>
                  <p:nvPr/>
                </p:nvSpPr>
                <p:spPr>
                  <a:xfrm>
                    <a:off x="6187876" y="3743273"/>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DB Query</a:t>
                    </a:r>
                    <a:endParaRPr/>
                  </a:p>
                </p:txBody>
              </p:sp>
              <p:sp>
                <p:nvSpPr>
                  <p:cNvPr id="252" name="Google Shape;252;p14"/>
                  <p:cNvSpPr/>
                  <p:nvPr/>
                </p:nvSpPr>
                <p:spPr>
                  <a:xfrm>
                    <a:off x="6187876" y="4175406"/>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Job</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Browser</a:t>
                    </a:r>
                    <a:endParaRPr/>
                  </a:p>
                </p:txBody>
              </p:sp>
              <p:sp>
                <p:nvSpPr>
                  <p:cNvPr id="253" name="Google Shape;253;p14"/>
                  <p:cNvSpPr/>
                  <p:nvPr/>
                </p:nvSpPr>
                <p:spPr>
                  <a:xfrm>
                    <a:off x="6187876" y="4607539"/>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Workflow</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Editor</a:t>
                    </a:r>
                    <a:endParaRPr/>
                  </a:p>
                </p:txBody>
              </p:sp>
              <p:sp>
                <p:nvSpPr>
                  <p:cNvPr id="254" name="Google Shape;254;p14"/>
                  <p:cNvSpPr/>
                  <p:nvPr/>
                </p:nvSpPr>
                <p:spPr>
                  <a:xfrm>
                    <a:off x="6187876" y="5037258"/>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Search UI</a:t>
                    </a:r>
                    <a:endParaRPr/>
                  </a:p>
                </p:txBody>
              </p:sp>
            </p:grpSp>
          </p:grpSp>
        </p:grpSp>
        <p:cxnSp>
          <p:nvCxnSpPr>
            <p:cNvPr id="255" name="Google Shape;255;p14"/>
            <p:cNvCxnSpPr>
              <a:stCxn id="227" idx="3"/>
              <a:endCxn id="230" idx="1"/>
            </p:cNvCxnSpPr>
            <p:nvPr/>
          </p:nvCxnSpPr>
          <p:spPr>
            <a:xfrm flipH="1" rot="10800000">
              <a:off x="2004248" y="4379553"/>
              <a:ext cx="499500" cy="6600"/>
            </a:xfrm>
            <a:prstGeom prst="straightConnector1">
              <a:avLst/>
            </a:prstGeom>
            <a:noFill/>
            <a:ln cap="flat" cmpd="sng" w="19050">
              <a:solidFill>
                <a:srgbClr val="1F45BC"/>
              </a:solidFill>
              <a:prstDash val="solid"/>
              <a:miter lim="800000"/>
              <a:headEnd len="sm" w="sm" type="none"/>
              <a:tailEnd len="med" w="med" type="triangle"/>
            </a:ln>
          </p:spPr>
        </p:cxnSp>
        <p:cxnSp>
          <p:nvCxnSpPr>
            <p:cNvPr id="256" name="Google Shape;256;p14"/>
            <p:cNvCxnSpPr>
              <a:stCxn id="230" idx="3"/>
            </p:cNvCxnSpPr>
            <p:nvPr/>
          </p:nvCxnSpPr>
          <p:spPr>
            <a:xfrm>
              <a:off x="3180442" y="4379595"/>
              <a:ext cx="449100" cy="282000"/>
            </a:xfrm>
            <a:prstGeom prst="straightConnector1">
              <a:avLst/>
            </a:prstGeom>
            <a:noFill/>
            <a:ln cap="flat" cmpd="sng" w="19050">
              <a:solidFill>
                <a:srgbClr val="1F45BC"/>
              </a:solidFill>
              <a:prstDash val="solid"/>
              <a:miter lim="800000"/>
              <a:headEnd len="med" w="med" type="triangle"/>
              <a:tailEnd len="med" w="med" type="triangle"/>
            </a:ln>
          </p:spPr>
        </p:cxnSp>
        <p:cxnSp>
          <p:nvCxnSpPr>
            <p:cNvPr id="257" name="Google Shape;257;p14"/>
            <p:cNvCxnSpPr/>
            <p:nvPr/>
          </p:nvCxnSpPr>
          <p:spPr>
            <a:xfrm flipH="1" rot="10800000">
              <a:off x="4429870" y="4812849"/>
              <a:ext cx="467792" cy="2515"/>
            </a:xfrm>
            <a:prstGeom prst="straightConnector1">
              <a:avLst/>
            </a:prstGeom>
            <a:noFill/>
            <a:ln cap="flat" cmpd="sng" w="19050">
              <a:solidFill>
                <a:srgbClr val="1F45BC"/>
              </a:solidFill>
              <a:prstDash val="solid"/>
              <a:miter lim="800000"/>
              <a:headEnd len="med" w="med" type="triangle"/>
              <a:tailEnd len="med" w="med" type="triangle"/>
            </a:ln>
          </p:spPr>
        </p:cxnSp>
        <p:grpSp>
          <p:nvGrpSpPr>
            <p:cNvPr id="258" name="Google Shape;258;p14"/>
            <p:cNvGrpSpPr/>
            <p:nvPr/>
          </p:nvGrpSpPr>
          <p:grpSpPr>
            <a:xfrm>
              <a:off x="3636084" y="3230449"/>
              <a:ext cx="891772" cy="758328"/>
              <a:chOff x="3631321" y="3203709"/>
              <a:chExt cx="891772" cy="758328"/>
            </a:xfrm>
          </p:grpSpPr>
          <p:grpSp>
            <p:nvGrpSpPr>
              <p:cNvPr id="259" name="Google Shape;259;p14"/>
              <p:cNvGrpSpPr/>
              <p:nvPr/>
            </p:nvGrpSpPr>
            <p:grpSpPr>
              <a:xfrm>
                <a:off x="3712999" y="3203709"/>
                <a:ext cx="737942" cy="758328"/>
                <a:chOff x="3734846" y="3109950"/>
                <a:chExt cx="737942" cy="758328"/>
              </a:xfrm>
            </p:grpSpPr>
            <p:sp>
              <p:nvSpPr>
                <p:cNvPr id="260" name="Google Shape;260;p14"/>
                <p:cNvSpPr/>
                <p:nvPr/>
              </p:nvSpPr>
              <p:spPr>
                <a:xfrm>
                  <a:off x="3734846" y="3546311"/>
                  <a:ext cx="737942" cy="321967"/>
                </a:xfrm>
                <a:prstGeom prst="can">
                  <a:avLst>
                    <a:gd fmla="val 31656"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261" name="Google Shape;261;p14"/>
                <p:cNvSpPr/>
                <p:nvPr/>
              </p:nvSpPr>
              <p:spPr>
                <a:xfrm>
                  <a:off x="3734846" y="3326585"/>
                  <a:ext cx="737942" cy="321967"/>
                </a:xfrm>
                <a:prstGeom prst="can">
                  <a:avLst>
                    <a:gd fmla="val 31656" name="adj"/>
                  </a:avLst>
                </a:prstGeom>
                <a:solidFill>
                  <a:srgbClr val="B7D5F7"/>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262" name="Google Shape;262;p14"/>
                <p:cNvSpPr/>
                <p:nvPr/>
              </p:nvSpPr>
              <p:spPr>
                <a:xfrm>
                  <a:off x="3734846" y="3109950"/>
                  <a:ext cx="737942" cy="321967"/>
                </a:xfrm>
                <a:prstGeom prst="can">
                  <a:avLst>
                    <a:gd fmla="val 31656"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sp>
            <p:nvSpPr>
              <p:cNvPr id="263" name="Google Shape;263;p14"/>
              <p:cNvSpPr/>
              <p:nvPr/>
            </p:nvSpPr>
            <p:spPr>
              <a:xfrm>
                <a:off x="3631321" y="3299606"/>
                <a:ext cx="89177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Hue</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Database</a:t>
                </a:r>
                <a:endParaRPr sz="600">
                  <a:solidFill>
                    <a:srgbClr val="1F45BC"/>
                  </a:solidFill>
                  <a:latin typeface="Arial"/>
                  <a:ea typeface="Arial"/>
                  <a:cs typeface="Arial"/>
                  <a:sym typeface="Arial"/>
                </a:endParaRPr>
              </a:p>
            </p:txBody>
          </p:sp>
        </p:grpSp>
        <p:sp>
          <p:nvSpPr>
            <p:cNvPr id="264" name="Google Shape;264;p14"/>
            <p:cNvSpPr/>
            <p:nvPr/>
          </p:nvSpPr>
          <p:spPr>
            <a:xfrm>
              <a:off x="7101585" y="3045929"/>
              <a:ext cx="97847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Security</a:t>
              </a:r>
              <a:endParaRPr sz="600">
                <a:solidFill>
                  <a:srgbClr val="1F45BC"/>
                </a:solidFill>
                <a:latin typeface="Arial"/>
                <a:ea typeface="Arial"/>
                <a:cs typeface="Arial"/>
                <a:sym typeface="Arial"/>
              </a:endParaRPr>
            </a:p>
          </p:txBody>
        </p:sp>
        <p:sp>
          <p:nvSpPr>
            <p:cNvPr id="265" name="Google Shape;265;p14"/>
            <p:cNvSpPr/>
            <p:nvPr/>
          </p:nvSpPr>
          <p:spPr>
            <a:xfrm>
              <a:off x="3445427" y="2908201"/>
              <a:ext cx="4808487" cy="3268889"/>
            </a:xfrm>
            <a:prstGeom prst="roundRect">
              <a:avLst>
                <a:gd fmla="val 5324" name="adj"/>
              </a:avLst>
            </a:prstGeom>
            <a:noFill/>
            <a:ln cap="flat" cmpd="sng" w="28575">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266" name="Google Shape;266;p14"/>
            <p:cNvPicPr preferRelativeResize="0"/>
            <p:nvPr/>
          </p:nvPicPr>
          <p:blipFill rotWithShape="1">
            <a:blip r:embed="rId5">
              <a:alphaModFix/>
            </a:blip>
            <a:srcRect b="86314" l="49176" r="22338" t="-269"/>
            <a:stretch/>
          </p:blipFill>
          <p:spPr>
            <a:xfrm>
              <a:off x="4941223" y="2665128"/>
              <a:ext cx="1816894" cy="495300"/>
            </a:xfrm>
            <a:prstGeom prst="rect">
              <a:avLst/>
            </a:prstGeom>
            <a:noFill/>
            <a:ln>
              <a:noFill/>
            </a:ln>
          </p:spPr>
        </p:pic>
        <p:cxnSp>
          <p:nvCxnSpPr>
            <p:cNvPr id="267" name="Google Shape;267;p14"/>
            <p:cNvCxnSpPr>
              <a:stCxn id="234" idx="0"/>
              <a:endCxn id="260" idx="3"/>
            </p:cNvCxnSpPr>
            <p:nvPr/>
          </p:nvCxnSpPr>
          <p:spPr>
            <a:xfrm rot="10800000">
              <a:off x="4086664" y="3988915"/>
              <a:ext cx="900" cy="459900"/>
            </a:xfrm>
            <a:prstGeom prst="straightConnector1">
              <a:avLst/>
            </a:prstGeom>
            <a:noFill/>
            <a:ln cap="flat" cmpd="sng" w="12700">
              <a:solidFill>
                <a:srgbClr val="1F45BC"/>
              </a:solidFill>
              <a:prstDash val="solid"/>
              <a:miter lim="800000"/>
              <a:headEnd len="med" w="med" type="triangle"/>
              <a:tailEnd len="med" w="med" type="triangle"/>
            </a:ln>
          </p:spPr>
        </p:cxn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274" name="Google Shape;274;p1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Truy cập HUE</a:t>
            </a:r>
            <a:endParaRPr/>
          </a:p>
        </p:txBody>
      </p:sp>
      <p:sp>
        <p:nvSpPr>
          <p:cNvPr id="275" name="Google Shape;275;p1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276" name="Google Shape;276;p1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SuperUser (Người dùng đầu tiên dăng nhập)</a:t>
            </a:r>
            <a:endParaRPr/>
          </a:p>
          <a:p>
            <a:pPr indent="-177800" lvl="0" marL="177800" rtl="0" algn="l">
              <a:lnSpc>
                <a:spcPct val="128571"/>
              </a:lnSpc>
              <a:spcBef>
                <a:spcPts val="1000"/>
              </a:spcBef>
              <a:spcAft>
                <a:spcPts val="0"/>
              </a:spcAft>
              <a:buClr>
                <a:srgbClr val="262626"/>
              </a:buClr>
              <a:buSzPts val="1400"/>
              <a:buFont typeface="Arial"/>
              <a:buChar char="•"/>
            </a:pPr>
            <a:r>
              <a:rPr lang="en-US"/>
              <a:t>Truy cập </a:t>
            </a:r>
            <a:r>
              <a:rPr b="1" lang="en-US"/>
              <a:t>Hue</a:t>
            </a:r>
            <a:r>
              <a:rPr lang="en-US"/>
              <a:t> từ trình Duyệt</a:t>
            </a:r>
            <a:endParaRPr/>
          </a:p>
          <a:p>
            <a:pPr indent="-182563" lvl="1" marL="360363" rtl="0" algn="l">
              <a:lnSpc>
                <a:spcPct val="138461"/>
              </a:lnSpc>
              <a:spcBef>
                <a:spcPts val="500"/>
              </a:spcBef>
              <a:spcAft>
                <a:spcPts val="0"/>
              </a:spcAft>
              <a:buClr>
                <a:srgbClr val="262626"/>
              </a:buClr>
              <a:buSzPts val="1040"/>
              <a:buChar char="•"/>
            </a:pPr>
            <a:r>
              <a:rPr lang="en-US"/>
              <a:t>http://&lt;hue_server&gt;:8888 (Non-secure , w/o Hue balancer)</a:t>
            </a:r>
            <a:endParaRPr/>
          </a:p>
          <a:p>
            <a:pPr indent="-177800" lvl="0" marL="177800" rtl="0" algn="l">
              <a:lnSpc>
                <a:spcPct val="128571"/>
              </a:lnSpc>
              <a:spcBef>
                <a:spcPts val="1000"/>
              </a:spcBef>
              <a:spcAft>
                <a:spcPts val="0"/>
              </a:spcAft>
              <a:buClr>
                <a:srgbClr val="262626"/>
              </a:buClr>
              <a:buSzPts val="1400"/>
              <a:buFont typeface="Arial"/>
              <a:buChar char="•"/>
            </a:pPr>
            <a:r>
              <a:rPr lang="en-US"/>
              <a:t>Người dùng lần đầu tiên đăng nhập vào </a:t>
            </a:r>
            <a:r>
              <a:rPr b="1" lang="en-US"/>
              <a:t>Hue</a:t>
            </a:r>
            <a:r>
              <a:rPr lang="en-US"/>
              <a:t> có đặc quyền Superuser</a:t>
            </a:r>
            <a:endParaRPr/>
          </a:p>
          <a:p>
            <a:pPr indent="-182563" lvl="1" marL="360363" rtl="0" algn="l">
              <a:lnSpc>
                <a:spcPct val="138461"/>
              </a:lnSpc>
              <a:spcBef>
                <a:spcPts val="500"/>
              </a:spcBef>
              <a:spcAft>
                <a:spcPts val="0"/>
              </a:spcAft>
              <a:buClr>
                <a:srgbClr val="262626"/>
              </a:buClr>
              <a:buSzPts val="1040"/>
              <a:buChar char="•"/>
            </a:pPr>
            <a:r>
              <a:rPr lang="en-US"/>
              <a:t>Superuser có quyền tạo và quản lý người dùng và nhóm, đồng thời chỉ định superuser</a:t>
            </a:r>
            <a:endParaRPr/>
          </a:p>
        </p:txBody>
      </p:sp>
      <p:pic>
        <p:nvPicPr>
          <p:cNvPr id="277" name="Google Shape;277;p15"/>
          <p:cNvPicPr preferRelativeResize="0"/>
          <p:nvPr/>
        </p:nvPicPr>
        <p:blipFill rotWithShape="1">
          <a:blip r:embed="rId3">
            <a:alphaModFix/>
          </a:blip>
          <a:srcRect b="0" l="0" r="0" t="0"/>
          <a:stretch/>
        </p:blipFill>
        <p:spPr>
          <a:xfrm>
            <a:off x="3130969" y="3957975"/>
            <a:ext cx="1999841" cy="2242800"/>
          </a:xfrm>
          <a:prstGeom prst="rect">
            <a:avLst/>
          </a:prstGeom>
          <a:noFill/>
          <a:ln>
            <a:noFill/>
          </a:ln>
        </p:spPr>
      </p:pic>
      <p:grpSp>
        <p:nvGrpSpPr>
          <p:cNvPr id="278" name="Google Shape;278;p15"/>
          <p:cNvGrpSpPr/>
          <p:nvPr/>
        </p:nvGrpSpPr>
        <p:grpSpPr>
          <a:xfrm>
            <a:off x="5204382" y="4721626"/>
            <a:ext cx="891772" cy="758328"/>
            <a:chOff x="3588403" y="5005686"/>
            <a:chExt cx="891772" cy="758328"/>
          </a:xfrm>
        </p:grpSpPr>
        <p:grpSp>
          <p:nvGrpSpPr>
            <p:cNvPr id="279" name="Google Shape;279;p15"/>
            <p:cNvGrpSpPr/>
            <p:nvPr/>
          </p:nvGrpSpPr>
          <p:grpSpPr>
            <a:xfrm>
              <a:off x="3670081" y="5005686"/>
              <a:ext cx="737942" cy="758328"/>
              <a:chOff x="3691928" y="4911927"/>
              <a:chExt cx="737942" cy="758328"/>
            </a:xfrm>
          </p:grpSpPr>
          <p:sp>
            <p:nvSpPr>
              <p:cNvPr id="280" name="Google Shape;280;p15"/>
              <p:cNvSpPr/>
              <p:nvPr/>
            </p:nvSpPr>
            <p:spPr>
              <a:xfrm>
                <a:off x="3691928" y="5348288"/>
                <a:ext cx="737942" cy="321967"/>
              </a:xfrm>
              <a:prstGeom prst="can">
                <a:avLst>
                  <a:gd fmla="val 31656"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281" name="Google Shape;281;p15"/>
              <p:cNvSpPr/>
              <p:nvPr/>
            </p:nvSpPr>
            <p:spPr>
              <a:xfrm>
                <a:off x="3691928" y="5128562"/>
                <a:ext cx="737942" cy="321967"/>
              </a:xfrm>
              <a:prstGeom prst="can">
                <a:avLst>
                  <a:gd fmla="val 31656" name="adj"/>
                </a:avLst>
              </a:prstGeom>
              <a:solidFill>
                <a:srgbClr val="B7D5F7"/>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282" name="Google Shape;282;p15"/>
              <p:cNvSpPr/>
              <p:nvPr/>
            </p:nvSpPr>
            <p:spPr>
              <a:xfrm>
                <a:off x="3691928" y="4911927"/>
                <a:ext cx="737942" cy="321967"/>
              </a:xfrm>
              <a:prstGeom prst="can">
                <a:avLst>
                  <a:gd fmla="val 31656"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sp>
          <p:nvSpPr>
            <p:cNvPr id="283" name="Google Shape;283;p15"/>
            <p:cNvSpPr/>
            <p:nvPr/>
          </p:nvSpPr>
          <p:spPr>
            <a:xfrm>
              <a:off x="3588403" y="5101583"/>
              <a:ext cx="89177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Hue</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Database</a:t>
              </a:r>
              <a:endParaRPr sz="600">
                <a:solidFill>
                  <a:srgbClr val="1F45BC"/>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290" name="Google Shape;290;p1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Tại sao chọn HUE?</a:t>
            </a:r>
            <a:endParaRPr/>
          </a:p>
        </p:txBody>
      </p:sp>
      <p:sp>
        <p:nvSpPr>
          <p:cNvPr id="291" name="Google Shape;291;p1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292" name="Google Shape;292;p16"/>
          <p:cNvSpPr txBox="1"/>
          <p:nvPr>
            <p:ph idx="4" type="body"/>
          </p:nvPr>
        </p:nvSpPr>
        <p:spPr>
          <a:xfrm>
            <a:off x="535872" y="2226567"/>
            <a:ext cx="8796528" cy="3082851"/>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chức năng chính của </a:t>
            </a:r>
            <a:r>
              <a:rPr b="1" lang="en-US"/>
              <a:t>Hue</a:t>
            </a:r>
            <a:endParaRPr/>
          </a:p>
        </p:txBody>
      </p:sp>
      <p:grpSp>
        <p:nvGrpSpPr>
          <p:cNvPr id="293" name="Google Shape;293;p16"/>
          <p:cNvGrpSpPr/>
          <p:nvPr/>
        </p:nvGrpSpPr>
        <p:grpSpPr>
          <a:xfrm>
            <a:off x="548129" y="3130389"/>
            <a:ext cx="8809741" cy="1275205"/>
            <a:chOff x="535872" y="5323150"/>
            <a:chExt cx="8809741" cy="1275205"/>
          </a:xfrm>
        </p:grpSpPr>
        <p:grpSp>
          <p:nvGrpSpPr>
            <p:cNvPr id="294" name="Google Shape;294;p16"/>
            <p:cNvGrpSpPr/>
            <p:nvPr/>
          </p:nvGrpSpPr>
          <p:grpSpPr>
            <a:xfrm>
              <a:off x="535872" y="5323150"/>
              <a:ext cx="2874712" cy="1275205"/>
              <a:chOff x="535872" y="5323150"/>
              <a:chExt cx="2874712" cy="1275205"/>
            </a:xfrm>
          </p:grpSpPr>
          <p:sp>
            <p:nvSpPr>
              <p:cNvPr id="295" name="Google Shape;295;p16"/>
              <p:cNvSpPr/>
              <p:nvPr/>
            </p:nvSpPr>
            <p:spPr>
              <a:xfrm>
                <a:off x="535872" y="5528600"/>
                <a:ext cx="2874712" cy="1069755"/>
              </a:xfrm>
              <a:prstGeom prst="roundRect">
                <a:avLst>
                  <a:gd fmla="val 18518"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F45BC"/>
                  </a:solidFill>
                  <a:latin typeface="Arial"/>
                  <a:ea typeface="Arial"/>
                  <a:cs typeface="Arial"/>
                  <a:sym typeface="Arial"/>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Hive, Impala query editor, Pig editor, ...</a:t>
                </a:r>
                <a:endParaRPr/>
              </a:p>
            </p:txBody>
          </p:sp>
          <p:sp>
            <p:nvSpPr>
              <p:cNvPr id="296" name="Google Shape;296;p16"/>
              <p:cNvSpPr/>
              <p:nvPr/>
            </p:nvSpPr>
            <p:spPr>
              <a:xfrm>
                <a:off x="853265" y="5323150"/>
                <a:ext cx="2239925" cy="288033"/>
              </a:xfrm>
              <a:prstGeom prst="roundRect">
                <a:avLst>
                  <a:gd fmla="val 30576" name="adj"/>
                </a:avLst>
              </a:prstGeom>
              <a:solidFill>
                <a:srgbClr val="CADE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Truy vấn</a:t>
                </a:r>
                <a:endParaRPr sz="1200">
                  <a:solidFill>
                    <a:srgbClr val="1F45BC"/>
                  </a:solidFill>
                  <a:latin typeface="Arial"/>
                  <a:ea typeface="Arial"/>
                  <a:cs typeface="Arial"/>
                  <a:sym typeface="Arial"/>
                </a:endParaRPr>
              </a:p>
            </p:txBody>
          </p:sp>
        </p:grpSp>
        <p:grpSp>
          <p:nvGrpSpPr>
            <p:cNvPr id="297" name="Google Shape;297;p16"/>
            <p:cNvGrpSpPr/>
            <p:nvPr/>
          </p:nvGrpSpPr>
          <p:grpSpPr>
            <a:xfrm>
              <a:off x="3503386" y="5323150"/>
              <a:ext cx="2874712" cy="1275205"/>
              <a:chOff x="3478645" y="5323150"/>
              <a:chExt cx="2874712" cy="1275205"/>
            </a:xfrm>
          </p:grpSpPr>
          <p:sp>
            <p:nvSpPr>
              <p:cNvPr id="298" name="Google Shape;298;p16"/>
              <p:cNvSpPr/>
              <p:nvPr/>
            </p:nvSpPr>
            <p:spPr>
              <a:xfrm>
                <a:off x="3478645" y="5528601"/>
                <a:ext cx="2874712" cy="1069754"/>
              </a:xfrm>
              <a:prstGeom prst="roundRect">
                <a:avLst>
                  <a:gd fmla="val 18518"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File browser, job browser, ...</a:t>
                </a:r>
                <a:endParaRPr/>
              </a:p>
            </p:txBody>
          </p:sp>
          <p:sp>
            <p:nvSpPr>
              <p:cNvPr id="299" name="Google Shape;299;p16"/>
              <p:cNvSpPr/>
              <p:nvPr/>
            </p:nvSpPr>
            <p:spPr>
              <a:xfrm>
                <a:off x="3737266" y="5323150"/>
                <a:ext cx="2357469" cy="288033"/>
              </a:xfrm>
              <a:prstGeom prst="roundRect">
                <a:avLst>
                  <a:gd fmla="val 30576" name="adj"/>
                </a:avLst>
              </a:prstGeom>
              <a:solidFill>
                <a:srgbClr val="CADE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TÌm kiếm</a:t>
                </a:r>
                <a:endParaRPr sz="1200">
                  <a:solidFill>
                    <a:srgbClr val="1F45BC"/>
                  </a:solidFill>
                  <a:latin typeface="Arial"/>
                  <a:ea typeface="Arial"/>
                  <a:cs typeface="Arial"/>
                  <a:sym typeface="Arial"/>
                </a:endParaRPr>
              </a:p>
            </p:txBody>
          </p:sp>
        </p:grpSp>
        <p:grpSp>
          <p:nvGrpSpPr>
            <p:cNvPr id="300" name="Google Shape;300;p16"/>
            <p:cNvGrpSpPr/>
            <p:nvPr/>
          </p:nvGrpSpPr>
          <p:grpSpPr>
            <a:xfrm>
              <a:off x="6470901" y="5323150"/>
              <a:ext cx="2874712" cy="1275205"/>
              <a:chOff x="6470901" y="5323150"/>
              <a:chExt cx="2874712" cy="1275205"/>
            </a:xfrm>
          </p:grpSpPr>
          <p:sp>
            <p:nvSpPr>
              <p:cNvPr id="301" name="Google Shape;301;p16"/>
              <p:cNvSpPr/>
              <p:nvPr/>
            </p:nvSpPr>
            <p:spPr>
              <a:xfrm>
                <a:off x="6470901" y="5528601"/>
                <a:ext cx="2874712" cy="1069754"/>
              </a:xfrm>
              <a:prstGeom prst="roundRect">
                <a:avLst>
                  <a:gd fmla="val 18518"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F45BC"/>
                  </a:solidFill>
                  <a:latin typeface="Arial"/>
                  <a:ea typeface="Arial"/>
                  <a:cs typeface="Arial"/>
                  <a:sym typeface="Arial"/>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Oozie workflow Web UI, ...</a:t>
                </a:r>
                <a:endParaRPr/>
              </a:p>
            </p:txBody>
          </p:sp>
          <p:sp>
            <p:nvSpPr>
              <p:cNvPr id="302" name="Google Shape;302;p16"/>
              <p:cNvSpPr/>
              <p:nvPr/>
            </p:nvSpPr>
            <p:spPr>
              <a:xfrm>
                <a:off x="6788294" y="5323150"/>
                <a:ext cx="2239925" cy="288033"/>
              </a:xfrm>
              <a:prstGeom prst="roundRect">
                <a:avLst>
                  <a:gd fmla="val 30576" name="adj"/>
                </a:avLst>
              </a:prstGeom>
              <a:solidFill>
                <a:srgbClr val="CADE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Lên lịch</a:t>
                </a:r>
                <a:endParaRPr sz="1200">
                  <a:solidFill>
                    <a:srgbClr val="1F45BC"/>
                  </a:solidFill>
                  <a:latin typeface="Arial"/>
                  <a:ea typeface="Arial"/>
                  <a:cs typeface="Arial"/>
                  <a:sym typeface="Aria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09" name="Google Shape;309;p1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Trình chỉnh sửa truy vấn</a:t>
            </a:r>
            <a:endParaRPr>
              <a:latin typeface="Arial"/>
              <a:ea typeface="Arial"/>
              <a:cs typeface="Arial"/>
              <a:sym typeface="Arial"/>
            </a:endParaRPr>
          </a:p>
        </p:txBody>
      </p:sp>
      <p:sp>
        <p:nvSpPr>
          <p:cNvPr id="310" name="Google Shape;310;p1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11" name="Google Shape;311;p1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Cung cấp Web Truy Vấn UI cho các dịch vụ Hadoop khác nhau</a:t>
            </a:r>
            <a:endParaRPr/>
          </a:p>
        </p:txBody>
      </p:sp>
      <p:pic>
        <p:nvPicPr>
          <p:cNvPr id="312" name="Google Shape;312;p17"/>
          <p:cNvPicPr preferRelativeResize="0"/>
          <p:nvPr/>
        </p:nvPicPr>
        <p:blipFill rotWithShape="1">
          <a:blip r:embed="rId3">
            <a:alphaModFix/>
          </a:blip>
          <a:srcRect b="3097" l="0" r="0" t="259"/>
          <a:stretch/>
        </p:blipFill>
        <p:spPr>
          <a:xfrm>
            <a:off x="535872" y="2580433"/>
            <a:ext cx="7226915" cy="3742389"/>
          </a:xfrm>
          <a:prstGeom prst="rect">
            <a:avLst/>
          </a:prstGeom>
          <a:noFill/>
          <a:ln cap="flat" cmpd="sng" w="9525">
            <a:solidFill>
              <a:srgbClr val="7F7F7F"/>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19" name="Google Shape;319;p1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(1/6)</a:t>
            </a:r>
            <a:endParaRPr/>
          </a:p>
        </p:txBody>
      </p:sp>
      <p:sp>
        <p:nvSpPr>
          <p:cNvPr id="320" name="Google Shape;320;p1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21" name="Google Shape;321;p1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Khu vực chính</a:t>
            </a:r>
            <a:endParaRPr/>
          </a:p>
        </p:txBody>
      </p:sp>
      <p:pic>
        <p:nvPicPr>
          <p:cNvPr id="322" name="Google Shape;322;p18"/>
          <p:cNvPicPr preferRelativeResize="0"/>
          <p:nvPr/>
        </p:nvPicPr>
        <p:blipFill rotWithShape="1">
          <a:blip r:embed="rId3">
            <a:alphaModFix/>
          </a:blip>
          <a:srcRect b="0" l="0" r="0" t="0"/>
          <a:stretch/>
        </p:blipFill>
        <p:spPr>
          <a:xfrm>
            <a:off x="535872" y="2498185"/>
            <a:ext cx="7167716" cy="38667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29" name="Google Shape;329;p1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(2/6)</a:t>
            </a:r>
            <a:endParaRPr/>
          </a:p>
        </p:txBody>
      </p:sp>
      <p:sp>
        <p:nvSpPr>
          <p:cNvPr id="330" name="Google Shape;330;p1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31" name="Google Shape;331;p1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Trình chỉnh sửa truy vấn cho Hive / Impala</a:t>
            </a:r>
            <a:endParaRPr/>
          </a:p>
        </p:txBody>
      </p:sp>
      <p:grpSp>
        <p:nvGrpSpPr>
          <p:cNvPr id="332" name="Google Shape;332;p19"/>
          <p:cNvGrpSpPr/>
          <p:nvPr/>
        </p:nvGrpSpPr>
        <p:grpSpPr>
          <a:xfrm>
            <a:off x="714845" y="2463288"/>
            <a:ext cx="7662238" cy="3877012"/>
            <a:chOff x="419878" y="1972861"/>
            <a:chExt cx="8304244" cy="4470678"/>
          </a:xfrm>
        </p:grpSpPr>
        <p:pic>
          <p:nvPicPr>
            <p:cNvPr id="333" name="Google Shape;333;p19"/>
            <p:cNvPicPr preferRelativeResize="0"/>
            <p:nvPr/>
          </p:nvPicPr>
          <p:blipFill rotWithShape="1">
            <a:blip r:embed="rId3">
              <a:alphaModFix/>
            </a:blip>
            <a:srcRect b="0" l="0" r="0" t="0"/>
            <a:stretch/>
          </p:blipFill>
          <p:spPr>
            <a:xfrm>
              <a:off x="419878" y="2007801"/>
              <a:ext cx="8304244" cy="4435738"/>
            </a:xfrm>
            <a:prstGeom prst="rect">
              <a:avLst/>
            </a:prstGeom>
            <a:noFill/>
            <a:ln cap="flat" cmpd="sng" w="9525">
              <a:solidFill>
                <a:srgbClr val="7F7F7F"/>
              </a:solidFill>
              <a:prstDash val="solid"/>
              <a:round/>
              <a:headEnd len="sm" w="sm" type="none"/>
              <a:tailEnd len="sm" w="sm" type="none"/>
            </a:ln>
          </p:spPr>
        </p:pic>
        <p:pic>
          <p:nvPicPr>
            <p:cNvPr id="334" name="Google Shape;334;p19"/>
            <p:cNvPicPr preferRelativeResize="0"/>
            <p:nvPr/>
          </p:nvPicPr>
          <p:blipFill rotWithShape="1">
            <a:blip r:embed="rId4">
              <a:alphaModFix/>
            </a:blip>
            <a:srcRect b="35183" l="21737" r="20122" t="6939"/>
            <a:stretch/>
          </p:blipFill>
          <p:spPr>
            <a:xfrm>
              <a:off x="2225040" y="2315578"/>
              <a:ext cx="4828032" cy="2567318"/>
            </a:xfrm>
            <a:prstGeom prst="rect">
              <a:avLst/>
            </a:prstGeom>
            <a:noFill/>
            <a:ln cap="flat" cmpd="sng" w="28575">
              <a:solidFill>
                <a:srgbClr val="C41D50"/>
              </a:solidFill>
              <a:prstDash val="solid"/>
              <a:round/>
              <a:headEnd len="sm" w="sm" type="none"/>
              <a:tailEnd len="sm" w="sm" type="none"/>
            </a:ln>
          </p:spPr>
        </p:pic>
        <p:sp>
          <p:nvSpPr>
            <p:cNvPr id="335" name="Google Shape;335;p19"/>
            <p:cNvSpPr txBox="1"/>
            <p:nvPr/>
          </p:nvSpPr>
          <p:spPr>
            <a:xfrm>
              <a:off x="4765608" y="1972861"/>
              <a:ext cx="2705100" cy="3549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C41D50"/>
                  </a:solidFill>
                  <a:latin typeface="Arial"/>
                  <a:ea typeface="Arial"/>
                  <a:cs typeface="Arial"/>
                  <a:sym typeface="Arial"/>
                </a:rPr>
                <a:t>Space to write Query</a:t>
              </a:r>
              <a:endParaRPr b="1" sz="1400">
                <a:solidFill>
                  <a:srgbClr val="C41D50"/>
                </a:solidFill>
                <a:latin typeface="Arial"/>
                <a:ea typeface="Arial"/>
                <a:cs typeface="Arial"/>
                <a:sym typeface="Arial"/>
              </a:endParaRPr>
            </a:p>
          </p:txBody>
        </p:sp>
        <p:sp>
          <p:nvSpPr>
            <p:cNvPr id="336" name="Google Shape;336;p19"/>
            <p:cNvSpPr txBox="1"/>
            <p:nvPr/>
          </p:nvSpPr>
          <p:spPr>
            <a:xfrm>
              <a:off x="2225040" y="4959840"/>
              <a:ext cx="4828032" cy="3194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200"/>
                <a:buFont typeface="Arial"/>
                <a:buChar char="•"/>
              </a:pPr>
              <a:r>
                <a:rPr b="1" lang="en-US" sz="1200">
                  <a:solidFill>
                    <a:srgbClr val="0070C0"/>
                  </a:solidFill>
                  <a:latin typeface="Arial"/>
                  <a:ea typeface="Arial"/>
                  <a:cs typeface="Arial"/>
                  <a:sym typeface="Arial"/>
                </a:rPr>
                <a:t>Executable only for the specified block</a:t>
              </a:r>
              <a:endParaRPr/>
            </a:p>
          </p:txBody>
        </p:sp>
        <p:cxnSp>
          <p:nvCxnSpPr>
            <p:cNvPr id="337" name="Google Shape;337;p19"/>
            <p:cNvCxnSpPr>
              <a:stCxn id="336" idx="1"/>
            </p:cNvCxnSpPr>
            <p:nvPr/>
          </p:nvCxnSpPr>
          <p:spPr>
            <a:xfrm flipH="1" rot="10800000">
              <a:off x="2225040" y="4680947"/>
              <a:ext cx="83700" cy="438600"/>
            </a:xfrm>
            <a:prstGeom prst="curvedConnector4">
              <a:avLst>
                <a:gd fmla="val -521287" name="adj1"/>
                <a:gd fmla="val 97734" name="adj2"/>
              </a:avLst>
            </a:prstGeom>
            <a:noFill/>
            <a:ln cap="flat" cmpd="sng" w="12700">
              <a:solidFill>
                <a:srgbClr val="0070C0"/>
              </a:solidFill>
              <a:prstDash val="solid"/>
              <a:miter lim="800000"/>
              <a:headEnd len="sm" w="sm" type="none"/>
              <a:tailEnd len="med" w="med" type="stealth"/>
            </a:ln>
          </p:spPr>
        </p:cxnSp>
        <p:sp>
          <p:nvSpPr>
            <p:cNvPr id="338" name="Google Shape;338;p19"/>
            <p:cNvSpPr txBox="1"/>
            <p:nvPr/>
          </p:nvSpPr>
          <p:spPr>
            <a:xfrm>
              <a:off x="553990" y="2794969"/>
              <a:ext cx="1536938" cy="745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200"/>
                <a:buFont typeface="Arial"/>
                <a:buChar char="•"/>
              </a:pPr>
              <a:r>
                <a:rPr b="1" lang="en-US" sz="1200">
                  <a:solidFill>
                    <a:srgbClr val="0070C0"/>
                  </a:solidFill>
                  <a:latin typeface="Arial"/>
                  <a:ea typeface="Arial"/>
                  <a:cs typeface="Arial"/>
                  <a:sym typeface="Arial"/>
                </a:rPr>
                <a:t>Provides Query Save and Load functions</a:t>
              </a:r>
              <a:endParaRPr/>
            </a:p>
          </p:txBody>
        </p:sp>
        <p:cxnSp>
          <p:nvCxnSpPr>
            <p:cNvPr id="339" name="Google Shape;339;p19"/>
            <p:cNvCxnSpPr>
              <a:endCxn id="340" idx="1"/>
            </p:cNvCxnSpPr>
            <p:nvPr/>
          </p:nvCxnSpPr>
          <p:spPr>
            <a:xfrm flipH="1" rot="10800000">
              <a:off x="1851646" y="2443029"/>
              <a:ext cx="1424700" cy="614100"/>
            </a:xfrm>
            <a:prstGeom prst="curvedConnector3">
              <a:avLst>
                <a:gd fmla="val 50000" name="adj1"/>
              </a:avLst>
            </a:prstGeom>
            <a:noFill/>
            <a:ln cap="flat" cmpd="sng" w="12700">
              <a:solidFill>
                <a:srgbClr val="0070C0"/>
              </a:solidFill>
              <a:prstDash val="solid"/>
              <a:miter lim="800000"/>
              <a:headEnd len="sm" w="sm" type="none"/>
              <a:tailEnd len="med" w="med" type="stealth"/>
            </a:ln>
          </p:spPr>
        </p:cxnSp>
        <p:sp>
          <p:nvSpPr>
            <p:cNvPr id="340" name="Google Shape;340;p19"/>
            <p:cNvSpPr/>
            <p:nvPr/>
          </p:nvSpPr>
          <p:spPr>
            <a:xfrm>
              <a:off x="3276346" y="2335898"/>
              <a:ext cx="3632454" cy="214262"/>
            </a:xfrm>
            <a:prstGeom prst="rect">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341" name="Google Shape;341;p19"/>
            <p:cNvSpPr/>
            <p:nvPr/>
          </p:nvSpPr>
          <p:spPr>
            <a:xfrm>
              <a:off x="5507704" y="2594045"/>
              <a:ext cx="498290" cy="214262"/>
            </a:xfrm>
            <a:prstGeom prst="rect">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342" name="Google Shape;342;p19"/>
            <p:cNvSpPr txBox="1"/>
            <p:nvPr/>
          </p:nvSpPr>
          <p:spPr>
            <a:xfrm>
              <a:off x="7367206" y="2701175"/>
              <a:ext cx="1210056" cy="3194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200"/>
                <a:buFont typeface="Arial"/>
                <a:buChar char="•"/>
              </a:pPr>
              <a:r>
                <a:rPr b="1" lang="en-US" sz="1200">
                  <a:solidFill>
                    <a:srgbClr val="0070C0"/>
                  </a:solidFill>
                  <a:latin typeface="Arial"/>
                  <a:ea typeface="Arial"/>
                  <a:cs typeface="Arial"/>
                  <a:sym typeface="Arial"/>
                </a:rPr>
                <a:t>DB in use</a:t>
              </a:r>
              <a:endParaRPr b="1" sz="1200">
                <a:solidFill>
                  <a:srgbClr val="0070C0"/>
                </a:solidFill>
                <a:latin typeface="Arial"/>
                <a:ea typeface="Arial"/>
                <a:cs typeface="Arial"/>
                <a:sym typeface="Arial"/>
              </a:endParaRPr>
            </a:p>
          </p:txBody>
        </p:sp>
        <p:cxnSp>
          <p:nvCxnSpPr>
            <p:cNvPr id="343" name="Google Shape;343;p19"/>
            <p:cNvCxnSpPr>
              <a:stCxn id="342" idx="1"/>
            </p:cNvCxnSpPr>
            <p:nvPr/>
          </p:nvCxnSpPr>
          <p:spPr>
            <a:xfrm rot="10800000">
              <a:off x="6006106" y="2701282"/>
              <a:ext cx="1361100" cy="159600"/>
            </a:xfrm>
            <a:prstGeom prst="curvedConnector3">
              <a:avLst>
                <a:gd fmla="val 50000" name="adj1"/>
              </a:avLst>
            </a:prstGeom>
            <a:noFill/>
            <a:ln cap="flat" cmpd="sng" w="12700">
              <a:solidFill>
                <a:srgbClr val="0070C0"/>
              </a:solidFill>
              <a:prstDash val="solid"/>
              <a:miter lim="800000"/>
              <a:headEnd len="sm" w="sm" type="none"/>
              <a:tailEnd len="med" w="med" type="stealth"/>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idx="1" type="body"/>
          </p:nvPr>
        </p:nvSpPr>
        <p:spPr>
          <a:xfrm>
            <a:off x="985322" y="2524714"/>
            <a:ext cx="7738547"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Trực quan hóa dữ liệu</a:t>
            </a:r>
            <a:endParaRPr>
              <a:latin typeface="Arial"/>
              <a:ea typeface="Arial"/>
              <a:cs typeface="Arial"/>
              <a:sym typeface="Arial"/>
            </a:endParaRPr>
          </a:p>
        </p:txBody>
      </p:sp>
      <p:sp>
        <p:nvSpPr>
          <p:cNvPr id="94" name="Google Shape;94;p2"/>
          <p:cNvSpPr txBox="1"/>
          <p:nvPr>
            <p:ph idx="2" type="body"/>
          </p:nvPr>
        </p:nvSpPr>
        <p:spPr>
          <a:xfrm>
            <a:off x="985323" y="2075759"/>
            <a:ext cx="5477256" cy="310896"/>
          </a:xfrm>
          <a:prstGeom prst="rect">
            <a:avLst/>
          </a:prstGeom>
          <a:noFill/>
          <a:ln>
            <a:noFill/>
          </a:ln>
        </p:spPr>
        <p:txBody>
          <a:bodyPr anchorCtr="0" anchor="ctr" bIns="4570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latin typeface="Arial"/>
                <a:ea typeface="Arial"/>
                <a:cs typeface="Arial"/>
                <a:sym typeface="Arial"/>
              </a:rPr>
              <a:t>Chương 8</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50" name="Google Shape;350;p2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(3/6)</a:t>
            </a:r>
            <a:endParaRPr/>
          </a:p>
        </p:txBody>
      </p:sp>
      <p:sp>
        <p:nvSpPr>
          <p:cNvPr id="351" name="Google Shape;351;p2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52" name="Google Shape;352;p2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Trình chỉnh sửa truy vấn cho Hive / Impala</a:t>
            </a:r>
            <a:endParaRPr/>
          </a:p>
        </p:txBody>
      </p:sp>
      <p:grpSp>
        <p:nvGrpSpPr>
          <p:cNvPr id="353" name="Google Shape;353;p20"/>
          <p:cNvGrpSpPr/>
          <p:nvPr/>
        </p:nvGrpSpPr>
        <p:grpSpPr>
          <a:xfrm>
            <a:off x="449612" y="2455519"/>
            <a:ext cx="7755259" cy="3838214"/>
            <a:chOff x="110583" y="1691016"/>
            <a:chExt cx="8636081" cy="4632214"/>
          </a:xfrm>
        </p:grpSpPr>
        <p:grpSp>
          <p:nvGrpSpPr>
            <p:cNvPr id="354" name="Google Shape;354;p20"/>
            <p:cNvGrpSpPr/>
            <p:nvPr/>
          </p:nvGrpSpPr>
          <p:grpSpPr>
            <a:xfrm>
              <a:off x="397336" y="2006184"/>
              <a:ext cx="8349328" cy="4317046"/>
              <a:chOff x="397336" y="2006184"/>
              <a:chExt cx="8349328" cy="4317046"/>
            </a:xfrm>
          </p:grpSpPr>
          <p:pic>
            <p:nvPicPr>
              <p:cNvPr id="355" name="Google Shape;355;p20"/>
              <p:cNvPicPr preferRelativeResize="0"/>
              <p:nvPr/>
            </p:nvPicPr>
            <p:blipFill rotWithShape="1">
              <a:blip r:embed="rId3">
                <a:alphaModFix/>
              </a:blip>
              <a:srcRect b="0" l="0" r="0" t="0"/>
              <a:stretch/>
            </p:blipFill>
            <p:spPr>
              <a:xfrm>
                <a:off x="397336" y="2006184"/>
                <a:ext cx="8349328" cy="4317046"/>
              </a:xfrm>
              <a:prstGeom prst="rect">
                <a:avLst/>
              </a:prstGeom>
              <a:noFill/>
              <a:ln cap="flat" cmpd="sng" w="9525">
                <a:solidFill>
                  <a:srgbClr val="7F7F7F"/>
                </a:solidFill>
                <a:prstDash val="solid"/>
                <a:round/>
                <a:headEnd len="sm" w="sm" type="none"/>
                <a:tailEnd len="sm" w="sm" type="none"/>
              </a:ln>
            </p:spPr>
          </p:pic>
          <p:pic>
            <p:nvPicPr>
              <p:cNvPr id="356" name="Google Shape;356;p20"/>
              <p:cNvPicPr preferRelativeResize="0"/>
              <p:nvPr/>
            </p:nvPicPr>
            <p:blipFill rotWithShape="1">
              <a:blip r:embed="rId4">
                <a:alphaModFix/>
              </a:blip>
              <a:srcRect b="0" l="21595" r="0" t="0"/>
              <a:stretch/>
            </p:blipFill>
            <p:spPr>
              <a:xfrm>
                <a:off x="2200358" y="2006184"/>
                <a:ext cx="6546306" cy="4317046"/>
              </a:xfrm>
              <a:custGeom>
                <a:rect b="b" l="l" r="r" t="t"/>
                <a:pathLst>
                  <a:path extrusionOk="0" h="4317046" w="6546306">
                    <a:moveTo>
                      <a:pt x="2764072" y="0"/>
                    </a:moveTo>
                    <a:lnTo>
                      <a:pt x="6546306" y="0"/>
                    </a:lnTo>
                    <a:lnTo>
                      <a:pt x="6546306" y="4317046"/>
                    </a:lnTo>
                    <a:lnTo>
                      <a:pt x="0" y="4317046"/>
                    </a:lnTo>
                    <a:lnTo>
                      <a:pt x="0" y="2548036"/>
                    </a:lnTo>
                    <a:lnTo>
                      <a:pt x="2764072" y="2548036"/>
                    </a:lnTo>
                    <a:close/>
                  </a:path>
                </a:pathLst>
              </a:custGeom>
              <a:noFill/>
              <a:ln>
                <a:noFill/>
              </a:ln>
            </p:spPr>
          </p:pic>
        </p:grpSp>
        <p:sp>
          <p:nvSpPr>
            <p:cNvPr id="357" name="Google Shape;357;p20"/>
            <p:cNvSpPr txBox="1"/>
            <p:nvPr/>
          </p:nvSpPr>
          <p:spPr>
            <a:xfrm>
              <a:off x="110583" y="1691016"/>
              <a:ext cx="2802923" cy="3714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C41D50"/>
                  </a:solidFill>
                  <a:latin typeface="Arial"/>
                  <a:ea typeface="Arial"/>
                  <a:cs typeface="Arial"/>
                  <a:sym typeface="Arial"/>
                </a:rPr>
                <a:t>DB / Table information</a:t>
              </a:r>
              <a:endParaRPr b="1" sz="1400">
                <a:solidFill>
                  <a:srgbClr val="C41D50"/>
                </a:solidFill>
                <a:latin typeface="Arial"/>
                <a:ea typeface="Arial"/>
                <a:cs typeface="Arial"/>
                <a:sym typeface="Arial"/>
              </a:endParaRPr>
            </a:p>
          </p:txBody>
        </p:sp>
        <p:sp>
          <p:nvSpPr>
            <p:cNvPr id="358" name="Google Shape;358;p20"/>
            <p:cNvSpPr/>
            <p:nvPr/>
          </p:nvSpPr>
          <p:spPr>
            <a:xfrm>
              <a:off x="397336" y="2018125"/>
              <a:ext cx="1769792" cy="4286443"/>
            </a:xfrm>
            <a:prstGeom prst="rect">
              <a:avLst/>
            </a:prstGeom>
            <a:noFill/>
            <a:ln cap="flat" cmpd="sng" w="28575">
              <a:solidFill>
                <a:srgbClr val="C41D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359" name="Google Shape;359;p20"/>
            <p:cNvSpPr txBox="1"/>
            <p:nvPr/>
          </p:nvSpPr>
          <p:spPr>
            <a:xfrm>
              <a:off x="2366687" y="4610147"/>
              <a:ext cx="5438529" cy="3343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200"/>
                <a:buFont typeface="Arial"/>
                <a:buChar char="•"/>
              </a:pPr>
              <a:r>
                <a:rPr b="1" lang="en-US" sz="1200">
                  <a:solidFill>
                    <a:srgbClr val="0070C0"/>
                  </a:solidFill>
                  <a:latin typeface="Arial"/>
                  <a:ea typeface="Arial"/>
                  <a:cs typeface="Arial"/>
                  <a:sym typeface="Arial"/>
                </a:rPr>
                <a:t>Provides detailed information about the clicked table</a:t>
              </a:r>
              <a:endParaRPr b="1" sz="1200">
                <a:solidFill>
                  <a:srgbClr val="0070C0"/>
                </a:solidFill>
                <a:latin typeface="Arial"/>
                <a:ea typeface="Arial"/>
                <a:cs typeface="Arial"/>
                <a:sym typeface="Arial"/>
              </a:endParaRPr>
            </a:p>
          </p:txBody>
        </p:sp>
        <p:sp>
          <p:nvSpPr>
            <p:cNvPr id="360" name="Google Shape;360;p20"/>
            <p:cNvSpPr/>
            <p:nvPr/>
          </p:nvSpPr>
          <p:spPr>
            <a:xfrm>
              <a:off x="2200655" y="2036787"/>
              <a:ext cx="2775203" cy="2500923"/>
            </a:xfrm>
            <a:prstGeom prst="rect">
              <a:avLst/>
            </a:prstGeom>
            <a:noFill/>
            <a:ln cap="flat" cmpd="sng" w="285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67" name="Google Shape;367;p2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(4/6)</a:t>
            </a:r>
            <a:endParaRPr/>
          </a:p>
        </p:txBody>
      </p:sp>
      <p:sp>
        <p:nvSpPr>
          <p:cNvPr id="368" name="Google Shape;368;p2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69" name="Google Shape;369;p2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Impala - Vô hiệu hóa siêu dữ liệu</a:t>
            </a:r>
            <a:endParaRPr/>
          </a:p>
        </p:txBody>
      </p:sp>
      <p:grpSp>
        <p:nvGrpSpPr>
          <p:cNvPr id="370" name="Google Shape;370;p21"/>
          <p:cNvGrpSpPr/>
          <p:nvPr/>
        </p:nvGrpSpPr>
        <p:grpSpPr>
          <a:xfrm>
            <a:off x="950820" y="2683768"/>
            <a:ext cx="7485257" cy="3651132"/>
            <a:chOff x="419878" y="2007801"/>
            <a:chExt cx="8304244" cy="4456212"/>
          </a:xfrm>
        </p:grpSpPr>
        <p:pic>
          <p:nvPicPr>
            <p:cNvPr id="371" name="Google Shape;371;p21"/>
            <p:cNvPicPr preferRelativeResize="0"/>
            <p:nvPr/>
          </p:nvPicPr>
          <p:blipFill rotWithShape="1">
            <a:blip r:embed="rId3">
              <a:alphaModFix/>
            </a:blip>
            <a:srcRect b="0" l="0" r="0" t="0"/>
            <a:stretch/>
          </p:blipFill>
          <p:spPr>
            <a:xfrm>
              <a:off x="419878" y="2007801"/>
              <a:ext cx="8304244" cy="4456212"/>
            </a:xfrm>
            <a:prstGeom prst="rect">
              <a:avLst/>
            </a:prstGeom>
            <a:noFill/>
            <a:ln cap="flat" cmpd="sng" w="9525">
              <a:solidFill>
                <a:srgbClr val="7F7F7F"/>
              </a:solidFill>
              <a:prstDash val="solid"/>
              <a:round/>
              <a:headEnd len="sm" w="sm" type="none"/>
              <a:tailEnd len="sm" w="sm" type="none"/>
            </a:ln>
          </p:spPr>
        </p:pic>
        <p:pic>
          <p:nvPicPr>
            <p:cNvPr id="372" name="Google Shape;372;p21"/>
            <p:cNvPicPr preferRelativeResize="0"/>
            <p:nvPr/>
          </p:nvPicPr>
          <p:blipFill rotWithShape="1">
            <a:blip r:embed="rId4">
              <a:alphaModFix/>
            </a:blip>
            <a:srcRect b="0" l="0" r="0" t="0"/>
            <a:stretch/>
          </p:blipFill>
          <p:spPr>
            <a:xfrm>
              <a:off x="419878" y="2007801"/>
              <a:ext cx="8304244" cy="4456212"/>
            </a:xfrm>
            <a:custGeom>
              <a:rect b="b" l="l" r="r" t="t"/>
              <a:pathLst>
                <a:path extrusionOk="0" h="4456212" w="8304244">
                  <a:moveTo>
                    <a:pt x="3771122" y="0"/>
                  </a:moveTo>
                  <a:lnTo>
                    <a:pt x="8304244" y="0"/>
                  </a:lnTo>
                  <a:lnTo>
                    <a:pt x="8304244" y="4456212"/>
                  </a:lnTo>
                  <a:lnTo>
                    <a:pt x="0" y="4456212"/>
                  </a:lnTo>
                  <a:lnTo>
                    <a:pt x="0" y="4456211"/>
                  </a:lnTo>
                  <a:lnTo>
                    <a:pt x="1782302" y="4456211"/>
                  </a:lnTo>
                  <a:lnTo>
                    <a:pt x="1782302" y="1535499"/>
                  </a:lnTo>
                  <a:lnTo>
                    <a:pt x="3771122" y="1535499"/>
                  </a:lnTo>
                  <a:close/>
                </a:path>
              </a:pathLst>
            </a:custGeom>
            <a:noFill/>
            <a:ln>
              <a:noFill/>
            </a:ln>
          </p:spPr>
        </p:pic>
        <p:sp>
          <p:nvSpPr>
            <p:cNvPr id="373" name="Google Shape;373;p21"/>
            <p:cNvSpPr/>
            <p:nvPr/>
          </p:nvSpPr>
          <p:spPr>
            <a:xfrm>
              <a:off x="2164080" y="2007801"/>
              <a:ext cx="2019300" cy="1527879"/>
            </a:xfrm>
            <a:prstGeom prst="rect">
              <a:avLst/>
            </a:prstGeom>
            <a:noFill/>
            <a:ln cap="flat" cmpd="sng" w="28575">
              <a:solidFill>
                <a:srgbClr val="C41D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80" name="Google Shape;380;p2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(5/6)</a:t>
            </a:r>
            <a:endParaRPr/>
          </a:p>
        </p:txBody>
      </p:sp>
      <p:sp>
        <p:nvSpPr>
          <p:cNvPr id="381" name="Google Shape;381;p2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82" name="Google Shape;382;p2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Hỗ trợ phải</a:t>
            </a:r>
            <a:endParaRPr/>
          </a:p>
        </p:txBody>
      </p:sp>
      <p:grpSp>
        <p:nvGrpSpPr>
          <p:cNvPr id="383" name="Google Shape;383;p22"/>
          <p:cNvGrpSpPr/>
          <p:nvPr/>
        </p:nvGrpSpPr>
        <p:grpSpPr>
          <a:xfrm>
            <a:off x="906575" y="2507226"/>
            <a:ext cx="7057554" cy="3847823"/>
            <a:chOff x="419878" y="1962532"/>
            <a:chExt cx="8304244" cy="4481007"/>
          </a:xfrm>
        </p:grpSpPr>
        <p:pic>
          <p:nvPicPr>
            <p:cNvPr id="384" name="Google Shape;384;p22"/>
            <p:cNvPicPr preferRelativeResize="0"/>
            <p:nvPr/>
          </p:nvPicPr>
          <p:blipFill rotWithShape="1">
            <a:blip r:embed="rId3">
              <a:alphaModFix/>
            </a:blip>
            <a:srcRect b="0" l="0" r="0" t="0"/>
            <a:stretch/>
          </p:blipFill>
          <p:spPr>
            <a:xfrm>
              <a:off x="419878" y="2007801"/>
              <a:ext cx="8304244" cy="4435738"/>
            </a:xfrm>
            <a:prstGeom prst="rect">
              <a:avLst/>
            </a:prstGeom>
            <a:noFill/>
            <a:ln cap="flat" cmpd="sng" w="9525">
              <a:solidFill>
                <a:srgbClr val="7F7F7F"/>
              </a:solidFill>
              <a:prstDash val="solid"/>
              <a:round/>
              <a:headEnd len="sm" w="sm" type="none"/>
              <a:tailEnd len="sm" w="sm" type="none"/>
            </a:ln>
          </p:spPr>
        </p:pic>
        <p:pic>
          <p:nvPicPr>
            <p:cNvPr id="385" name="Google Shape;385;p22"/>
            <p:cNvPicPr preferRelativeResize="0"/>
            <p:nvPr/>
          </p:nvPicPr>
          <p:blipFill rotWithShape="1">
            <a:blip r:embed="rId4">
              <a:alphaModFix/>
            </a:blip>
            <a:srcRect b="0" l="81534" r="0" t="5928"/>
            <a:stretch/>
          </p:blipFill>
          <p:spPr>
            <a:xfrm>
              <a:off x="7190740" y="2270759"/>
              <a:ext cx="1533381" cy="4172779"/>
            </a:xfrm>
            <a:prstGeom prst="rect">
              <a:avLst/>
            </a:prstGeom>
            <a:noFill/>
            <a:ln cap="flat" cmpd="sng" w="28575">
              <a:solidFill>
                <a:srgbClr val="C41D50"/>
              </a:solidFill>
              <a:prstDash val="solid"/>
              <a:round/>
              <a:headEnd len="sm" w="sm" type="none"/>
              <a:tailEnd len="sm" w="sm" type="none"/>
            </a:ln>
          </p:spPr>
        </p:pic>
        <p:sp>
          <p:nvSpPr>
            <p:cNvPr id="386" name="Google Shape;386;p22"/>
            <p:cNvSpPr txBox="1"/>
            <p:nvPr/>
          </p:nvSpPr>
          <p:spPr>
            <a:xfrm>
              <a:off x="6878249" y="1962532"/>
              <a:ext cx="1845872" cy="3559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C41D50"/>
                  </a:solidFill>
                  <a:latin typeface="Arial"/>
                  <a:ea typeface="Arial"/>
                  <a:cs typeface="Arial"/>
                  <a:sym typeface="Arial"/>
                </a:rPr>
                <a:t>Right assist</a:t>
              </a:r>
              <a:endParaRPr b="1" sz="1400">
                <a:solidFill>
                  <a:srgbClr val="C41D50"/>
                </a:solidFill>
                <a:latin typeface="Arial"/>
                <a:ea typeface="Arial"/>
                <a:cs typeface="Arial"/>
                <a:sym typeface="Arial"/>
              </a:endParaRPr>
            </a:p>
          </p:txBody>
        </p:sp>
        <p:sp>
          <p:nvSpPr>
            <p:cNvPr id="387" name="Google Shape;387;p22"/>
            <p:cNvSpPr txBox="1"/>
            <p:nvPr/>
          </p:nvSpPr>
          <p:spPr>
            <a:xfrm>
              <a:off x="4572000" y="4331936"/>
              <a:ext cx="2547988" cy="9677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200"/>
                <a:buFont typeface="Arial"/>
                <a:buChar char="•"/>
              </a:pPr>
              <a:r>
                <a:rPr lang="en-US" sz="1200">
                  <a:solidFill>
                    <a:srgbClr val="0070C0"/>
                  </a:solidFill>
                  <a:latin typeface="Arial"/>
                  <a:ea typeface="Arial"/>
                  <a:cs typeface="Arial"/>
                  <a:sym typeface="Arial"/>
                </a:rPr>
                <a:t>Assistant tab - Provide additional information about Autocomplete statement</a:t>
              </a:r>
              <a:endParaRPr/>
            </a:p>
            <a:p>
              <a:pPr indent="0" lvl="0" marL="0" marR="0" rtl="0" algn="l">
                <a:spcBef>
                  <a:spcPts val="0"/>
                </a:spcBef>
                <a:spcAft>
                  <a:spcPts val="0"/>
                </a:spcAft>
                <a:buClr>
                  <a:srgbClr val="0070C0"/>
                </a:buClr>
                <a:buSzPts val="1200"/>
                <a:buFont typeface="Arial"/>
                <a:buChar char="•"/>
              </a:pPr>
              <a:r>
                <a:rPr lang="en-US" sz="1200">
                  <a:solidFill>
                    <a:srgbClr val="0070C0"/>
                  </a:solidFill>
                  <a:latin typeface="Arial"/>
                  <a:ea typeface="Arial"/>
                  <a:cs typeface="Arial"/>
                  <a:sym typeface="Arial"/>
                </a:rPr>
                <a:t>Functions - SQL Functions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94" name="Google Shape;394;p2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(6/6)</a:t>
            </a:r>
            <a:endParaRPr/>
          </a:p>
        </p:txBody>
      </p:sp>
      <p:sp>
        <p:nvSpPr>
          <p:cNvPr id="395" name="Google Shape;395;p2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96" name="Google Shape;396;p2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Kết quả truy vấn</a:t>
            </a:r>
            <a:endParaRPr/>
          </a:p>
        </p:txBody>
      </p:sp>
      <p:grpSp>
        <p:nvGrpSpPr>
          <p:cNvPr id="397" name="Google Shape;397;p23"/>
          <p:cNvGrpSpPr/>
          <p:nvPr/>
        </p:nvGrpSpPr>
        <p:grpSpPr>
          <a:xfrm>
            <a:off x="786007" y="2521973"/>
            <a:ext cx="7369851" cy="3778859"/>
            <a:chOff x="397336" y="2006184"/>
            <a:chExt cx="8349328" cy="4471630"/>
          </a:xfrm>
        </p:grpSpPr>
        <p:pic>
          <p:nvPicPr>
            <p:cNvPr id="398" name="Google Shape;398;p23"/>
            <p:cNvPicPr preferRelativeResize="0"/>
            <p:nvPr/>
          </p:nvPicPr>
          <p:blipFill rotWithShape="1">
            <a:blip r:embed="rId3">
              <a:alphaModFix/>
            </a:blip>
            <a:srcRect b="0" l="0" r="0" t="0"/>
            <a:stretch/>
          </p:blipFill>
          <p:spPr>
            <a:xfrm>
              <a:off x="397336" y="2006184"/>
              <a:ext cx="8349328" cy="4471630"/>
            </a:xfrm>
            <a:prstGeom prst="rect">
              <a:avLst/>
            </a:prstGeom>
            <a:noFill/>
            <a:ln cap="flat" cmpd="sng" w="9525">
              <a:solidFill>
                <a:srgbClr val="7F7F7F"/>
              </a:solidFill>
              <a:prstDash val="solid"/>
              <a:round/>
              <a:headEnd len="sm" w="sm" type="none"/>
              <a:tailEnd len="sm" w="sm" type="none"/>
            </a:ln>
          </p:spPr>
        </p:pic>
        <p:pic>
          <p:nvPicPr>
            <p:cNvPr id="399" name="Google Shape;399;p23"/>
            <p:cNvPicPr preferRelativeResize="0"/>
            <p:nvPr/>
          </p:nvPicPr>
          <p:blipFill rotWithShape="1">
            <a:blip r:embed="rId4">
              <a:alphaModFix/>
            </a:blip>
            <a:srcRect b="0" l="21372" r="19604" t="62968"/>
            <a:stretch/>
          </p:blipFill>
          <p:spPr>
            <a:xfrm>
              <a:off x="2181860" y="4821936"/>
              <a:ext cx="4928067" cy="1655878"/>
            </a:xfrm>
            <a:prstGeom prst="rect">
              <a:avLst/>
            </a:prstGeom>
            <a:noFill/>
            <a:ln cap="flat" cmpd="sng" w="28575">
              <a:solidFill>
                <a:srgbClr val="C41D50"/>
              </a:solidFill>
              <a:prstDash val="solid"/>
              <a:round/>
              <a:headEnd len="sm" w="sm" type="none"/>
              <a:tailEnd len="sm" w="sm" type="none"/>
            </a:ln>
          </p:spPr>
        </p:pic>
        <p:sp>
          <p:nvSpPr>
            <p:cNvPr id="400" name="Google Shape;400;p23"/>
            <p:cNvSpPr/>
            <p:nvPr/>
          </p:nvSpPr>
          <p:spPr>
            <a:xfrm>
              <a:off x="2415540" y="5257800"/>
              <a:ext cx="213360" cy="711948"/>
            </a:xfrm>
            <a:prstGeom prst="rect">
              <a:avLst/>
            </a:prstGeom>
            <a:noFill/>
            <a:ln cap="flat" cmpd="sng" w="190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401" name="Google Shape;401;p23"/>
            <p:cNvSpPr txBox="1"/>
            <p:nvPr/>
          </p:nvSpPr>
          <p:spPr>
            <a:xfrm>
              <a:off x="2181860" y="4476232"/>
              <a:ext cx="1341866" cy="36420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C41D50"/>
                  </a:solidFill>
                  <a:latin typeface="Arial"/>
                  <a:ea typeface="Arial"/>
                  <a:cs typeface="Arial"/>
                  <a:sym typeface="Arial"/>
                </a:rPr>
                <a:t>Query result</a:t>
              </a:r>
              <a:endParaRPr b="1" sz="1400">
                <a:solidFill>
                  <a:srgbClr val="C41D50"/>
                </a:solidFill>
                <a:latin typeface="Arial"/>
                <a:ea typeface="Arial"/>
                <a:cs typeface="Arial"/>
                <a:sym typeface="Arial"/>
              </a:endParaRPr>
            </a:p>
          </p:txBody>
        </p:sp>
        <p:cxnSp>
          <p:nvCxnSpPr>
            <p:cNvPr id="402" name="Google Shape;402;p23"/>
            <p:cNvCxnSpPr>
              <a:endCxn id="400" idx="0"/>
            </p:cNvCxnSpPr>
            <p:nvPr/>
          </p:nvCxnSpPr>
          <p:spPr>
            <a:xfrm flipH="1" rot="10800000">
              <a:off x="2034120" y="5257800"/>
              <a:ext cx="488100" cy="230700"/>
            </a:xfrm>
            <a:prstGeom prst="curvedConnector4">
              <a:avLst>
                <a:gd fmla="val -1376" name="adj1"/>
                <a:gd fmla="val 223355" name="adj2"/>
              </a:avLst>
            </a:prstGeom>
            <a:noFill/>
            <a:ln cap="flat" cmpd="sng" w="19050">
              <a:solidFill>
                <a:schemeClr val="accent1"/>
              </a:solidFill>
              <a:prstDash val="solid"/>
              <a:miter lim="800000"/>
              <a:headEnd len="sm" w="sm" type="none"/>
              <a:tailEnd len="med" w="med" type="stealth"/>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4"/>
          <p:cNvSpPr txBox="1"/>
          <p:nvPr>
            <p:ph idx="1" type="body"/>
          </p:nvPr>
        </p:nvSpPr>
        <p:spPr>
          <a:xfrm>
            <a:off x="449611" y="447879"/>
            <a:ext cx="5774207" cy="279119"/>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09" name="Google Shape;409;p2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a:t>
            </a:r>
            <a:endParaRPr/>
          </a:p>
        </p:txBody>
      </p:sp>
      <p:sp>
        <p:nvSpPr>
          <p:cNvPr id="410" name="Google Shape;410;p2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11" name="Google Shape;411;p24"/>
          <p:cNvSpPr txBox="1"/>
          <p:nvPr>
            <p:ph idx="4" type="body"/>
          </p:nvPr>
        </p:nvSpPr>
        <p:spPr>
          <a:xfrm>
            <a:off x="535872" y="2226568"/>
            <a:ext cx="44171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solidFill>
                  <a:srgbClr val="262626"/>
                </a:solidFill>
              </a:rPr>
              <a:t>Jupyter Notebook được phát triển từ Ipython Notebook </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Jupyter Notebook là sổ ghi chép điện toán tương tác mã nguồn mở dành cho một số ngôn ngữ lập trình khác nhau bao gồm cả Python</a:t>
            </a:r>
            <a:endParaRPr>
              <a:solidFill>
                <a:srgbClr val="262626"/>
              </a:solidFill>
            </a:endParaRPr>
          </a:p>
          <a:p>
            <a:pPr indent="-182563" lvl="1" marL="360363" rtl="0" algn="l">
              <a:lnSpc>
                <a:spcPct val="138461"/>
              </a:lnSpc>
              <a:spcBef>
                <a:spcPts val="500"/>
              </a:spcBef>
              <a:spcAft>
                <a:spcPts val="0"/>
              </a:spcAft>
              <a:buClr>
                <a:srgbClr val="262626"/>
              </a:buClr>
              <a:buSzPts val="1040"/>
              <a:buChar char="•"/>
            </a:pPr>
            <a:r>
              <a:rPr lang="en-US">
                <a:solidFill>
                  <a:srgbClr val="262626"/>
                </a:solidFill>
              </a:rPr>
              <a:t>Trên thực tế, Jupyter Notebook cũng hỗ trợ Julia, R, Haskell, Ruby, v.v.</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Nó là một ứng dụng dựa trên web; chạy trên trình duyệt</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Một lợi thế lớn của Jupyter là khả năng kết hợp văn bản và mã được định dạng</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p:txBody>
      </p:sp>
      <p:pic>
        <p:nvPicPr>
          <p:cNvPr id="412" name="Google Shape;412;p24"/>
          <p:cNvPicPr preferRelativeResize="0"/>
          <p:nvPr/>
        </p:nvPicPr>
        <p:blipFill rotWithShape="1">
          <a:blip r:embed="rId3">
            <a:alphaModFix/>
          </a:blip>
          <a:srcRect b="0" l="0" r="0" t="0"/>
          <a:stretch/>
        </p:blipFill>
        <p:spPr>
          <a:xfrm>
            <a:off x="4934136" y="2016828"/>
            <a:ext cx="4387191" cy="40726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19" name="Google Shape;419;p2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Các tính năng của Jupyter Notebook</a:t>
            </a:r>
            <a:endParaRPr/>
          </a:p>
        </p:txBody>
      </p:sp>
      <p:sp>
        <p:nvSpPr>
          <p:cNvPr id="420" name="Google Shape;420;p2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21" name="Google Shape;421;p25"/>
          <p:cNvSpPr txBox="1"/>
          <p:nvPr>
            <p:ph idx="4" type="body"/>
          </p:nvPr>
        </p:nvSpPr>
        <p:spPr>
          <a:xfrm>
            <a:off x="535872" y="2226567"/>
            <a:ext cx="8796528" cy="3688095"/>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solidFill>
                  <a:srgbClr val="262626"/>
                </a:solidFill>
              </a:rPr>
              <a:t>Một số tính năng đáng chú ý của Jupyter Notebook là:</a:t>
            </a:r>
            <a:endParaRPr>
              <a:solidFill>
                <a:srgbClr val="262626"/>
              </a:solidFill>
            </a:endParaRPr>
          </a:p>
          <a:p>
            <a:pPr indent="-182563" lvl="1" marL="360363" rtl="0" algn="l">
              <a:lnSpc>
                <a:spcPct val="138461"/>
              </a:lnSpc>
              <a:spcBef>
                <a:spcPts val="1100"/>
              </a:spcBef>
              <a:spcAft>
                <a:spcPts val="0"/>
              </a:spcAft>
              <a:buClr>
                <a:srgbClr val="262626"/>
              </a:buClr>
              <a:buSzPts val="1040"/>
              <a:buChar char="•"/>
            </a:pPr>
            <a:r>
              <a:rPr lang="en-US">
                <a:solidFill>
                  <a:srgbClr val="262626"/>
                </a:solidFill>
              </a:rPr>
              <a:t>Chức năng tự động hoàn thành</a:t>
            </a:r>
            <a:endParaRPr/>
          </a:p>
          <a:p>
            <a:pPr indent="-182563" lvl="1" marL="360363" rtl="0" algn="l">
              <a:lnSpc>
                <a:spcPct val="138461"/>
              </a:lnSpc>
              <a:spcBef>
                <a:spcPts val="1100"/>
              </a:spcBef>
              <a:spcAft>
                <a:spcPts val="0"/>
              </a:spcAft>
              <a:buClr>
                <a:srgbClr val="262626"/>
              </a:buClr>
              <a:buSzPts val="1040"/>
              <a:buChar char="•"/>
            </a:pPr>
            <a:r>
              <a:rPr lang="en-US">
                <a:solidFill>
                  <a:srgbClr val="262626"/>
                </a:solidFill>
              </a:rPr>
              <a:t>Mã được tổ chức trong các đơn vị tế bào</a:t>
            </a:r>
            <a:endParaRPr/>
          </a:p>
          <a:p>
            <a:pPr indent="-182563" lvl="1" marL="360363" rtl="0" algn="l">
              <a:lnSpc>
                <a:spcPct val="138461"/>
              </a:lnSpc>
              <a:spcBef>
                <a:spcPts val="1100"/>
              </a:spcBef>
              <a:spcAft>
                <a:spcPts val="0"/>
              </a:spcAft>
              <a:buClr>
                <a:srgbClr val="262626"/>
              </a:buClr>
              <a:buSzPts val="1040"/>
              <a:buChar char="•"/>
            </a:pPr>
            <a:r>
              <a:rPr lang="en-US">
                <a:solidFill>
                  <a:srgbClr val="262626"/>
                </a:solidFill>
              </a:rPr>
              <a:t>Hỗ trợ Markdown, LaTex, v.v. để định dạng văn bản</a:t>
            </a:r>
            <a:endParaRPr>
              <a:solidFill>
                <a:srgbClr val="262626"/>
              </a:solidFill>
            </a:endParaRPr>
          </a:p>
          <a:p>
            <a:pPr indent="-177800" lvl="0" marL="177800" rtl="0" algn="l">
              <a:lnSpc>
                <a:spcPct val="128571"/>
              </a:lnSpc>
              <a:spcBef>
                <a:spcPts val="1600"/>
              </a:spcBef>
              <a:spcAft>
                <a:spcPts val="0"/>
              </a:spcAft>
              <a:buClr>
                <a:srgbClr val="262626"/>
              </a:buClr>
              <a:buSzPts val="1400"/>
              <a:buChar char="•"/>
            </a:pPr>
            <a:r>
              <a:rPr lang="en-US">
                <a:solidFill>
                  <a:srgbClr val="262626"/>
                </a:solidFill>
              </a:rPr>
              <a:t>Để chạy sổ ghi chép, hãy chạy lệnh sau tại thiết bị đầu cuối</a:t>
            </a:r>
            <a:endParaRPr>
              <a:solidFill>
                <a:srgbClr val="262626"/>
              </a:solidFill>
            </a:endParaRPr>
          </a:p>
          <a:p>
            <a:pPr indent="-116523" lvl="1" marL="360363" rtl="0" algn="l">
              <a:lnSpc>
                <a:spcPct val="138461"/>
              </a:lnSpc>
              <a:spcBef>
                <a:spcPts val="1100"/>
              </a:spcBef>
              <a:spcAft>
                <a:spcPts val="0"/>
              </a:spcAft>
              <a:buClr>
                <a:srgbClr val="262626"/>
              </a:buClr>
              <a:buSzPts val="1040"/>
              <a:buNone/>
            </a:pPr>
            <a:r>
              <a:t/>
            </a:r>
            <a:endParaRPr>
              <a:solidFill>
                <a:srgbClr val="262626"/>
              </a:solidFill>
            </a:endParaRPr>
          </a:p>
          <a:p>
            <a:pPr indent="-88900" lvl="0" marL="177800" rtl="0" algn="l">
              <a:lnSpc>
                <a:spcPct val="128571"/>
              </a:lnSpc>
              <a:spcBef>
                <a:spcPts val="1600"/>
              </a:spcBef>
              <a:spcAft>
                <a:spcPts val="0"/>
              </a:spcAft>
              <a:buClr>
                <a:srgbClr val="262626"/>
              </a:buClr>
              <a:buSzPts val="1400"/>
              <a:buNone/>
            </a:pPr>
            <a:r>
              <a:t/>
            </a:r>
            <a:endParaRPr>
              <a:solidFill>
                <a:srgbClr val="262626"/>
              </a:solidFill>
            </a:endParaRPr>
          </a:p>
        </p:txBody>
      </p:sp>
      <p:sp>
        <p:nvSpPr>
          <p:cNvPr id="422" name="Google Shape;422;p25"/>
          <p:cNvSpPr txBox="1"/>
          <p:nvPr/>
        </p:nvSpPr>
        <p:spPr>
          <a:xfrm>
            <a:off x="697117" y="4149553"/>
            <a:ext cx="7812000" cy="574848"/>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400">
                <a:solidFill>
                  <a:schemeClr val="dk1"/>
                </a:solidFill>
                <a:latin typeface="Arial"/>
                <a:ea typeface="Arial"/>
                <a:cs typeface="Arial"/>
                <a:sym typeface="Arial"/>
              </a:rPr>
              <a:t>$ jupyter notebook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29" name="Google Shape;429;p2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 (1/5)</a:t>
            </a:r>
            <a:endParaRPr>
              <a:latin typeface="Arial"/>
              <a:ea typeface="Arial"/>
              <a:cs typeface="Arial"/>
              <a:sym typeface="Arial"/>
            </a:endParaRPr>
          </a:p>
        </p:txBody>
      </p:sp>
      <p:sp>
        <p:nvSpPr>
          <p:cNvPr id="430" name="Google Shape;430;p2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31" name="Google Shape;431;p26"/>
          <p:cNvSpPr txBox="1"/>
          <p:nvPr>
            <p:ph idx="4" type="body"/>
          </p:nvPr>
        </p:nvSpPr>
        <p:spPr>
          <a:xfrm>
            <a:off x="535871" y="2226567"/>
            <a:ext cx="8578631"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solidFill>
                  <a:srgbClr val="262626"/>
                </a:solidFill>
              </a:rPr>
              <a:t>Khi bạn bấm vào một ô, đường viền của nó sẽ chuyển sang màu xanh lá cây. Đây là </a:t>
            </a:r>
            <a:r>
              <a:rPr b="1" lang="en-US">
                <a:solidFill>
                  <a:srgbClr val="262626"/>
                </a:solidFill>
              </a:rPr>
              <a:t>chế độ edit</a:t>
            </a:r>
            <a:endParaRPr b="1">
              <a:solidFill>
                <a:srgbClr val="193EB0"/>
              </a:solidFill>
              <a:latin typeface="Arial"/>
              <a:ea typeface="Arial"/>
              <a:cs typeface="Arial"/>
              <a:sym typeface="Aria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193EB0"/>
              </a:solidFill>
              <a:latin typeface="Arial"/>
              <a:ea typeface="Arial"/>
              <a:cs typeface="Arial"/>
              <a:sym typeface="Aria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Some useful shortcuts while in the </a:t>
            </a:r>
            <a:r>
              <a:rPr b="1" lang="en-US">
                <a:solidFill>
                  <a:srgbClr val="262626"/>
                </a:solidFill>
              </a:rPr>
              <a:t>edit mode</a:t>
            </a:r>
            <a:r>
              <a:rPr lang="en-US">
                <a:solidFill>
                  <a:srgbClr val="262626"/>
                </a:solidFill>
              </a:rPr>
              <a:t> are:</a:t>
            </a:r>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From the command mode you can switch to the edit mode by pressing the [ENTER] key.</a:t>
            </a:r>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Trong cả chế độ chỉnh sửa và lệnh, nhấn [SHIFT] + [ENTER] để chạy hoặc biên soạn ô đã chọn</a:t>
            </a:r>
            <a:endParaRPr>
              <a:solidFill>
                <a:srgbClr val="262626"/>
              </a:solidFill>
            </a:endParaRPr>
          </a:p>
        </p:txBody>
      </p:sp>
      <p:pic>
        <p:nvPicPr>
          <p:cNvPr id="432" name="Google Shape;432;p26"/>
          <p:cNvPicPr preferRelativeResize="0"/>
          <p:nvPr/>
        </p:nvPicPr>
        <p:blipFill rotWithShape="1">
          <a:blip r:embed="rId3">
            <a:alphaModFix/>
          </a:blip>
          <a:srcRect b="0" l="0" r="0" t="0"/>
          <a:stretch/>
        </p:blipFill>
        <p:spPr>
          <a:xfrm>
            <a:off x="535871" y="2442757"/>
            <a:ext cx="8050196" cy="740248"/>
          </a:xfrm>
          <a:prstGeom prst="rect">
            <a:avLst/>
          </a:prstGeom>
          <a:noFill/>
          <a:ln>
            <a:noFill/>
          </a:ln>
        </p:spPr>
      </p:pic>
      <p:graphicFrame>
        <p:nvGraphicFramePr>
          <p:cNvPr id="433" name="Google Shape;433;p26"/>
          <p:cNvGraphicFramePr/>
          <p:nvPr/>
        </p:nvGraphicFramePr>
        <p:xfrm>
          <a:off x="700169" y="3598502"/>
          <a:ext cx="3000000" cy="3000000"/>
        </p:xfrm>
        <a:graphic>
          <a:graphicData uri="http://schemas.openxmlformats.org/drawingml/2006/table">
            <a:tbl>
              <a:tblPr bandRow="1" firstRow="1">
                <a:noFill/>
                <a:tableStyleId>{871DEBC1-C686-40BC-A0F2-C09568F309FE}</a:tableStyleId>
              </a:tblPr>
              <a:tblGrid>
                <a:gridCol w="2290200"/>
                <a:gridCol w="5431400"/>
              </a:tblGrid>
              <a:tr h="3340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Tổ hợp phím</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Hành động</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CTRL + a</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Chọn toàn bộ dòng.</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CTRL + d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Xóa toàn bộ dòng.</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CTRL + z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Hoàn tác thay đổi cuối cùng.</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CTRL + s</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Lưu và điểm kiểm tra.</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40" name="Google Shape;440;p2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 (2/5)</a:t>
            </a:r>
            <a:endParaRPr>
              <a:latin typeface="Arial"/>
              <a:ea typeface="Arial"/>
              <a:cs typeface="Arial"/>
              <a:sym typeface="Arial"/>
            </a:endParaRPr>
          </a:p>
        </p:txBody>
      </p:sp>
      <p:sp>
        <p:nvSpPr>
          <p:cNvPr id="441" name="Google Shape;441;p2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42" name="Google Shape;442;p27"/>
          <p:cNvSpPr txBox="1"/>
          <p:nvPr>
            <p:ph idx="4" type="body"/>
          </p:nvPr>
        </p:nvSpPr>
        <p:spPr>
          <a:xfrm>
            <a:off x="535871" y="2226567"/>
            <a:ext cx="8578631"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solidFill>
                  <a:srgbClr val="262626"/>
                </a:solidFill>
              </a:rPr>
              <a:t>Bạn có thể vào </a:t>
            </a:r>
            <a:r>
              <a:rPr b="1" lang="en-US">
                <a:solidFill>
                  <a:srgbClr val="262626"/>
                </a:solidFill>
              </a:rPr>
              <a:t>chế độ Command </a:t>
            </a:r>
            <a:r>
              <a:rPr lang="en-US">
                <a:solidFill>
                  <a:srgbClr val="262626"/>
                </a:solidFill>
              </a:rPr>
              <a:t>bằng cách chọn một ô rồi nhấn phím [ESC]</a:t>
            </a:r>
            <a:endParaRPr>
              <a:solidFill>
                <a:srgbClr val="262626"/>
              </a:solidFill>
            </a:endParaRPr>
          </a:p>
          <a:p>
            <a:pPr indent="-88900" lvl="0" marL="177800" rtl="0" algn="l">
              <a:lnSpc>
                <a:spcPct val="128571"/>
              </a:lnSpc>
              <a:spcBef>
                <a:spcPts val="1600"/>
              </a:spcBef>
              <a:spcAft>
                <a:spcPts val="0"/>
              </a:spcAft>
              <a:buClr>
                <a:srgbClr val="262626"/>
              </a:buClr>
              <a:buSzPts val="1400"/>
              <a:buNone/>
            </a:pPr>
            <a:r>
              <a:t/>
            </a:r>
            <a:endParaRPr>
              <a:solidFill>
                <a:srgbClr val="262626"/>
              </a:solidFill>
            </a:endParaRPr>
          </a:p>
          <a:p>
            <a:pPr indent="-88900" lvl="0" marL="177800" rtl="0" algn="l">
              <a:lnSpc>
                <a:spcPct val="128571"/>
              </a:lnSpc>
              <a:spcBef>
                <a:spcPts val="1600"/>
              </a:spcBef>
              <a:spcAft>
                <a:spcPts val="0"/>
              </a:spcAft>
              <a:buClr>
                <a:srgbClr val="262626"/>
              </a:buClr>
              <a:buSzPts val="1400"/>
              <a:buFont typeface="Arial"/>
              <a:buNone/>
            </a:pPr>
            <a:r>
              <a:t/>
            </a:r>
            <a:endParaRPr>
              <a:solidFill>
                <a:srgbClr val="193EB0"/>
              </a:solidFill>
              <a:latin typeface="Arial"/>
              <a:ea typeface="Arial"/>
              <a:cs typeface="Arial"/>
              <a:sym typeface="Arial"/>
            </a:endParaRPr>
          </a:p>
          <a:p>
            <a:pPr indent="-177800" lvl="0" marL="177800" rtl="0" algn="l">
              <a:lnSpc>
                <a:spcPct val="128571"/>
              </a:lnSpc>
              <a:spcBef>
                <a:spcPts val="1000"/>
              </a:spcBef>
              <a:spcAft>
                <a:spcPts val="0"/>
              </a:spcAft>
              <a:buClr>
                <a:srgbClr val="262626"/>
              </a:buClr>
              <a:buSzPts val="1400"/>
              <a:buChar char="•"/>
            </a:pPr>
            <a:r>
              <a:rPr lang="en-US">
                <a:solidFill>
                  <a:srgbClr val="262626"/>
                </a:solidFill>
              </a:rPr>
              <a:t>Một số phím tắt hữu ích khi ở </a:t>
            </a:r>
            <a:r>
              <a:rPr b="1" lang="en-US">
                <a:solidFill>
                  <a:srgbClr val="262626"/>
                </a:solidFill>
              </a:rPr>
              <a:t>chế độ Command </a:t>
            </a:r>
            <a:r>
              <a:rPr lang="en-US">
                <a:solidFill>
                  <a:srgbClr val="262626"/>
                </a:solidFill>
              </a:rPr>
              <a:t>là:</a:t>
            </a:r>
            <a:endParaRPr/>
          </a:p>
          <a:p>
            <a:pPr indent="-88900" lvl="0" marL="177800" rtl="0" algn="l">
              <a:lnSpc>
                <a:spcPct val="128571"/>
              </a:lnSpc>
              <a:spcBef>
                <a:spcPts val="16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p:txBody>
      </p:sp>
      <p:pic>
        <p:nvPicPr>
          <p:cNvPr id="443" name="Google Shape;443;p27"/>
          <p:cNvPicPr preferRelativeResize="0"/>
          <p:nvPr/>
        </p:nvPicPr>
        <p:blipFill rotWithShape="1">
          <a:blip r:embed="rId3">
            <a:alphaModFix/>
          </a:blip>
          <a:srcRect b="0" l="0" r="0" t="0"/>
          <a:stretch/>
        </p:blipFill>
        <p:spPr>
          <a:xfrm>
            <a:off x="520614" y="2437314"/>
            <a:ext cx="8050196" cy="751134"/>
          </a:xfrm>
          <a:prstGeom prst="rect">
            <a:avLst/>
          </a:prstGeom>
          <a:noFill/>
          <a:ln>
            <a:noFill/>
          </a:ln>
        </p:spPr>
      </p:pic>
      <p:graphicFrame>
        <p:nvGraphicFramePr>
          <p:cNvPr id="444" name="Google Shape;444;p27"/>
          <p:cNvGraphicFramePr/>
          <p:nvPr/>
        </p:nvGraphicFramePr>
        <p:xfrm>
          <a:off x="684912" y="3753097"/>
          <a:ext cx="3000000" cy="3000000"/>
        </p:xfrm>
        <a:graphic>
          <a:graphicData uri="http://schemas.openxmlformats.org/drawingml/2006/table">
            <a:tbl>
              <a:tblPr bandRow="1" firstRow="1">
                <a:noFill/>
                <a:tableStyleId>{871DEBC1-C686-40BC-A0F2-C09568F309FE}</a:tableStyleId>
              </a:tblPr>
              <a:tblGrid>
                <a:gridCol w="2290200"/>
                <a:gridCol w="5431400"/>
              </a:tblGrid>
              <a:tr h="3340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Tổ hợp phím</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Hành động</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Chèn một ô ở trên.</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Chèn một ô ở dưới.</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 + d    (twice)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Xóa ô hiện tại.</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Thay đổi loại ô thành </a:t>
                      </a:r>
                      <a:r>
                        <a:rPr b="0" lang="en-US" sz="1300" u="none" cap="none" strike="noStrike">
                          <a:solidFill>
                            <a:srgbClr val="193EB0"/>
                          </a:solidFill>
                          <a:latin typeface="Arial"/>
                          <a:ea typeface="Arial"/>
                          <a:cs typeface="Arial"/>
                          <a:sym typeface="Arial"/>
                        </a:rPr>
                        <a:t>Markdown</a:t>
                      </a:r>
                      <a:r>
                        <a:rPr b="0" lang="en-US" sz="1300" u="none" cap="none" strike="noStrike">
                          <a:solidFill>
                            <a:srgbClr val="262626"/>
                          </a:solidFill>
                          <a:latin typeface="Arial"/>
                          <a:ea typeface="Arial"/>
                          <a:cs typeface="Arial"/>
                          <a:sym typeface="Arial"/>
                        </a:rPr>
                        <a:t>.</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y</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Thay đổi loại ô thành Code.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51" name="Google Shape;451;p2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 (3/5)</a:t>
            </a:r>
            <a:endParaRPr>
              <a:latin typeface="Arial"/>
              <a:ea typeface="Arial"/>
              <a:cs typeface="Arial"/>
              <a:sym typeface="Arial"/>
            </a:endParaRPr>
          </a:p>
        </p:txBody>
      </p:sp>
      <p:sp>
        <p:nvSpPr>
          <p:cNvPr id="452" name="Google Shape;452;p2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53" name="Google Shape;453;p28"/>
          <p:cNvSpPr txBox="1"/>
          <p:nvPr>
            <p:ph idx="4" type="body"/>
          </p:nvPr>
        </p:nvSpPr>
        <p:spPr>
          <a:xfrm>
            <a:off x="535871" y="2226567"/>
            <a:ext cx="8578631"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solidFill>
                  <a:srgbClr val="262626"/>
                </a:solidFill>
              </a:rPr>
              <a:t>Một số thẻ Markdown hữu ích:</a:t>
            </a:r>
            <a:endParaRPr>
              <a:solidFill>
                <a:srgbClr val="193EB0"/>
              </a:solidFill>
              <a:latin typeface="Arial"/>
              <a:ea typeface="Arial"/>
              <a:cs typeface="Arial"/>
              <a:sym typeface="Arial"/>
            </a:endParaRPr>
          </a:p>
          <a:p>
            <a:pPr indent="-88900" lvl="0" marL="177800" rtl="0" algn="l">
              <a:lnSpc>
                <a:spcPct val="128571"/>
              </a:lnSpc>
              <a:spcBef>
                <a:spcPts val="16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p:txBody>
      </p:sp>
      <p:graphicFrame>
        <p:nvGraphicFramePr>
          <p:cNvPr id="454" name="Google Shape;454;p28"/>
          <p:cNvGraphicFramePr/>
          <p:nvPr/>
        </p:nvGraphicFramePr>
        <p:xfrm>
          <a:off x="535871" y="2575371"/>
          <a:ext cx="3000000" cy="3000000"/>
        </p:xfrm>
        <a:graphic>
          <a:graphicData uri="http://schemas.openxmlformats.org/drawingml/2006/table">
            <a:tbl>
              <a:tblPr bandRow="1" firstRow="1">
                <a:noFill/>
                <a:tableStyleId>{871DEBC1-C686-40BC-A0F2-C09568F309FE}</a:tableStyleId>
              </a:tblPr>
              <a:tblGrid>
                <a:gridCol w="2495800"/>
                <a:gridCol w="5919075"/>
              </a:tblGrid>
              <a:tr h="340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Tag</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Hành động</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Tiêu đề lớn nhất.</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Tiêu đề lớn thứ hai.</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 *, or number</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Danh sách vật phâm</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Trích dẫn.</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[text](URL)</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Liên kết.</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a:t>
                      </a:r>
                      <a:r>
                        <a:rPr b="0" i="1" lang="en-US" sz="1300" u="none" cap="none" strike="noStrike">
                          <a:solidFill>
                            <a:srgbClr val="262626"/>
                          </a:solidFill>
                          <a:latin typeface="Arial"/>
                          <a:ea typeface="Arial"/>
                          <a:cs typeface="Arial"/>
                          <a:sym typeface="Arial"/>
                        </a:rPr>
                        <a:t>Italic</a:t>
                      </a:r>
                      <a:r>
                        <a:rPr b="0" lang="en-US" sz="1300" u="none" cap="none" strike="noStrike">
                          <a:solidFill>
                            <a:srgbClr val="262626"/>
                          </a:solidFill>
                          <a:latin typeface="Arial"/>
                          <a:ea typeface="Arial"/>
                          <a:cs typeface="Arial"/>
                          <a:sym typeface="Arial"/>
                        </a:rPr>
                        <a:t> *</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Phông chữ in nghiêng</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Bold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Phông chữ in đậm</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 $,   $$ ~~ $$</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Biểu thức LaTex.</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Đường chân trời.</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&lt;br&gt;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Ngắt dòng.</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61" name="Google Shape;461;p2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 (4/5)</a:t>
            </a:r>
            <a:endParaRPr>
              <a:latin typeface="Arial"/>
              <a:ea typeface="Arial"/>
              <a:cs typeface="Arial"/>
              <a:sym typeface="Arial"/>
            </a:endParaRPr>
          </a:p>
        </p:txBody>
      </p:sp>
      <p:sp>
        <p:nvSpPr>
          <p:cNvPr id="462" name="Google Shape;462;p2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63" name="Google Shape;463;p29"/>
          <p:cNvSpPr txBox="1"/>
          <p:nvPr>
            <p:ph idx="4" type="body"/>
          </p:nvPr>
        </p:nvSpPr>
        <p:spPr>
          <a:xfrm>
            <a:off x="535871" y="2226567"/>
            <a:ext cx="8578631"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solidFill>
                  <a:srgbClr val="262626"/>
                </a:solidFill>
              </a:rPr>
              <a:t>Từ </a:t>
            </a:r>
            <a:r>
              <a:rPr b="1" lang="en-US">
                <a:solidFill>
                  <a:srgbClr val="262626"/>
                </a:solidFill>
              </a:rPr>
              <a:t>Home</a:t>
            </a:r>
            <a:r>
              <a:rPr lang="en-US">
                <a:solidFill>
                  <a:srgbClr val="262626"/>
                </a:solidFill>
              </a:rPr>
              <a:t>, nhấp vào tab </a:t>
            </a:r>
            <a:r>
              <a:rPr b="1" lang="en-US">
                <a:solidFill>
                  <a:srgbClr val="262626"/>
                </a:solidFill>
              </a:rPr>
              <a:t>Running</a:t>
            </a:r>
            <a:r>
              <a:rPr lang="en-US">
                <a:solidFill>
                  <a:srgbClr val="262626"/>
                </a:solidFill>
              </a:rPr>
              <a:t> để xem tất cả các sổ ghi chép đang chạy</a:t>
            </a:r>
            <a:endParaRPr>
              <a:solidFill>
                <a:srgbClr val="262626"/>
              </a:solidFill>
            </a:endParaRPr>
          </a:p>
          <a:p>
            <a:pPr indent="-182563" lvl="1" marL="360363" rtl="0" algn="l">
              <a:lnSpc>
                <a:spcPct val="138461"/>
              </a:lnSpc>
              <a:spcBef>
                <a:spcPts val="500"/>
              </a:spcBef>
              <a:spcAft>
                <a:spcPts val="0"/>
              </a:spcAft>
              <a:buClr>
                <a:srgbClr val="262626"/>
              </a:buClr>
              <a:buSzPts val="1040"/>
              <a:buChar char="•"/>
            </a:pPr>
            <a:r>
              <a:rPr lang="en-US">
                <a:solidFill>
                  <a:srgbClr val="262626"/>
                </a:solidFill>
              </a:rPr>
              <a:t>Bạn có thể nhấp vào nút </a:t>
            </a:r>
            <a:r>
              <a:rPr b="1" lang="en-US">
                <a:solidFill>
                  <a:srgbClr val="262626"/>
                </a:solidFill>
              </a:rPr>
              <a:t>Shutdown button </a:t>
            </a:r>
            <a:r>
              <a:rPr lang="en-US">
                <a:solidFill>
                  <a:srgbClr val="262626"/>
                </a:solidFill>
              </a:rPr>
              <a:t>để dừng ghi chép</a:t>
            </a:r>
            <a:endParaRPr>
              <a:solidFill>
                <a:srgbClr val="262626"/>
              </a:solidFill>
            </a:endParaRPr>
          </a:p>
          <a:p>
            <a:pPr indent="-116523" lvl="1" marL="360363" rtl="0" algn="l">
              <a:lnSpc>
                <a:spcPct val="138461"/>
              </a:lnSpc>
              <a:spcBef>
                <a:spcPts val="500"/>
              </a:spcBef>
              <a:spcAft>
                <a:spcPts val="0"/>
              </a:spcAft>
              <a:buClr>
                <a:srgbClr val="262626"/>
              </a:buClr>
              <a:buSzPts val="1040"/>
              <a:buNone/>
            </a:pPr>
            <a:r>
              <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Nhấn danh mục </a:t>
            </a:r>
            <a:r>
              <a:rPr b="1" lang="en-US">
                <a:solidFill>
                  <a:srgbClr val="262626"/>
                </a:solidFill>
              </a:rPr>
              <a:t>New</a:t>
            </a:r>
            <a:r>
              <a:rPr lang="en-US">
                <a:solidFill>
                  <a:srgbClr val="262626"/>
                </a:solidFill>
              </a:rPr>
              <a:t> rồi chọn </a:t>
            </a:r>
            <a:r>
              <a:rPr b="1" lang="en-US">
                <a:solidFill>
                  <a:srgbClr val="262626"/>
                </a:solidFill>
              </a:rPr>
              <a:t>Python 3</a:t>
            </a:r>
            <a:r>
              <a:rPr lang="en-US">
                <a:solidFill>
                  <a:srgbClr val="262626"/>
                </a:solidFill>
              </a:rPr>
              <a:t> để bắt đầu một ghi chép mới</a:t>
            </a:r>
            <a:endParaRPr>
              <a:solidFill>
                <a:srgbClr val="262626"/>
              </a:solidFill>
            </a:endParaRPr>
          </a:p>
          <a:p>
            <a:pPr indent="-116523" lvl="1" marL="360363" rtl="0" algn="l">
              <a:lnSpc>
                <a:spcPct val="138461"/>
              </a:lnSpc>
              <a:spcBef>
                <a:spcPts val="500"/>
              </a:spcBef>
              <a:spcAft>
                <a:spcPts val="0"/>
              </a:spcAft>
              <a:buClr>
                <a:srgbClr val="262626"/>
              </a:buClr>
              <a:buSzPts val="1040"/>
              <a:buNone/>
            </a:pPr>
            <a:r>
              <a:t/>
            </a:r>
            <a:endParaRPr>
              <a:solidFill>
                <a:srgbClr val="262626"/>
              </a:solidFill>
            </a:endParaRPr>
          </a:p>
          <a:p>
            <a:pPr indent="-116523" lvl="1" marL="360363" rtl="0" algn="l">
              <a:lnSpc>
                <a:spcPct val="138461"/>
              </a:lnSpc>
              <a:spcBef>
                <a:spcPts val="500"/>
              </a:spcBef>
              <a:spcAft>
                <a:spcPts val="0"/>
              </a:spcAft>
              <a:buClr>
                <a:srgbClr val="262626"/>
              </a:buClr>
              <a:buSzPts val="1040"/>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p:txBody>
      </p:sp>
      <p:pic>
        <p:nvPicPr>
          <p:cNvPr id="464" name="Google Shape;464;p29"/>
          <p:cNvPicPr preferRelativeResize="0"/>
          <p:nvPr/>
        </p:nvPicPr>
        <p:blipFill rotWithShape="1">
          <a:blip r:embed="rId3">
            <a:alphaModFix/>
          </a:blip>
          <a:srcRect b="0" l="0" r="0" t="0"/>
          <a:stretch/>
        </p:blipFill>
        <p:spPr>
          <a:xfrm>
            <a:off x="1301136" y="3586886"/>
            <a:ext cx="5129162" cy="22814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idx="1" type="body"/>
          </p:nvPr>
        </p:nvSpPr>
        <p:spPr>
          <a:xfrm>
            <a:off x="711202" y="1597421"/>
            <a:ext cx="8632825" cy="2801584"/>
          </a:xfrm>
          <a:prstGeom prst="rect">
            <a:avLst/>
          </a:prstGeom>
          <a:noFill/>
          <a:ln cap="flat" cmpd="sng" w="19050">
            <a:solidFill>
              <a:srgbClr val="F2F2F2"/>
            </a:solidFill>
            <a:prstDash val="solid"/>
            <a:round/>
            <a:headEnd len="sm" w="sm" type="none"/>
            <a:tailEnd len="sm" w="sm" type="none"/>
          </a:ln>
        </p:spPr>
        <p:txBody>
          <a:bodyPr anchorCtr="0" anchor="t" bIns="144000" lIns="144000" spcFirstLastPara="1" rIns="144000" wrap="square" tIns="144000">
            <a:noAutofit/>
          </a:bodyPr>
          <a:lstStyle/>
          <a:p>
            <a:pPr indent="-285750" lvl="0" marL="285750" rtl="0" algn="l">
              <a:lnSpc>
                <a:spcPct val="100000"/>
              </a:lnSpc>
              <a:spcBef>
                <a:spcPts val="0"/>
              </a:spcBef>
              <a:spcAft>
                <a:spcPts val="0"/>
              </a:spcAft>
              <a:buClr>
                <a:srgbClr val="A5A5A5"/>
              </a:buClr>
              <a:buSzPts val="1300"/>
              <a:buFont typeface="Noto Sans Symbols"/>
              <a:buChar char="✔"/>
            </a:pPr>
            <a:r>
              <a:rPr lang="en-US"/>
              <a:t>Trong chương này, chúng ta sẽ tìm hiểu về cách sử dụng trực quan hóa dữ liệu của mình. Có nhiều công cụ nguồn mở để lựa chọn nhưng vì chúng tôi đang sử dụng nền tảng Hadoop nên chúng tôi sẽ giới thiệu </a:t>
            </a:r>
            <a:r>
              <a:rPr b="1" lang="en-US"/>
              <a:t>HUE</a:t>
            </a:r>
            <a:r>
              <a:rPr lang="en-US"/>
              <a:t> (Trải nghiệm người dùng Hadoop) và các khả năng trực quan hóa mà nó cung cấp</a:t>
            </a:r>
            <a:endParaRPr/>
          </a:p>
          <a:p>
            <a:pPr indent="-285750" lvl="0" marL="285750" rtl="0" algn="l">
              <a:lnSpc>
                <a:spcPct val="100000"/>
              </a:lnSpc>
              <a:spcBef>
                <a:spcPts val="800"/>
              </a:spcBef>
              <a:spcAft>
                <a:spcPts val="0"/>
              </a:spcAft>
              <a:buClr>
                <a:srgbClr val="A5A5A5"/>
              </a:buClr>
              <a:buSzPts val="1300"/>
              <a:buFont typeface="Noto Sans Symbols"/>
              <a:buChar char="✔"/>
            </a:pPr>
            <a:r>
              <a:rPr lang="en-US"/>
              <a:t>Sau đó, chúng ta sẽ chuyển sang thảo luận tổng quát hơn nhiều về Trực quan hóa bằng các sản phẩm thương mại. So với các mã nguồn mở, các sản phẩm thương mại có nhiều tính năng phong phú hơn.</a:t>
            </a:r>
            <a:endParaRPr/>
          </a:p>
          <a:p>
            <a:pPr indent="-342900" lvl="1" marL="800087" rtl="0" algn="l">
              <a:lnSpc>
                <a:spcPct val="90000"/>
              </a:lnSpc>
              <a:spcBef>
                <a:spcPts val="1262"/>
              </a:spcBef>
              <a:spcAft>
                <a:spcPts val="0"/>
              </a:spcAft>
              <a:buClr>
                <a:srgbClr val="262626"/>
              </a:buClr>
              <a:buSzPts val="1300"/>
              <a:buChar char="•"/>
            </a:pPr>
            <a:r>
              <a:rPr lang="en-US"/>
              <a:t>Mặc dù có nhiều sản phẩm thương mại tốt, nhưng chúng tôi sẽ tập trung vào MS Power BI trong chương này. MS Power BI là công cụ trực quan được xếp hạng cao nhất trong báo cáo Gartner năm 2021 và có phiên bản miễn phí để chúng ta có thể dễ dàng trải nghiệm thực tế.</a:t>
            </a:r>
            <a:endParaRPr/>
          </a:p>
          <a:p>
            <a:pPr indent="-260350" lvl="1" marL="800087" rtl="0" algn="l">
              <a:lnSpc>
                <a:spcPct val="90000"/>
              </a:lnSpc>
              <a:spcBef>
                <a:spcPts val="462"/>
              </a:spcBef>
              <a:spcAft>
                <a:spcPts val="0"/>
              </a:spcAft>
              <a:buClr>
                <a:srgbClr val="262626"/>
              </a:buClr>
              <a:buSzPts val="1300"/>
              <a:buNone/>
            </a:pPr>
            <a:r>
              <a:t/>
            </a:r>
            <a:endParaRPr/>
          </a:p>
          <a:p>
            <a:pPr indent="-260350" lvl="1" marL="800087" rtl="0" algn="l">
              <a:lnSpc>
                <a:spcPct val="90000"/>
              </a:lnSpc>
              <a:spcBef>
                <a:spcPts val="462"/>
              </a:spcBef>
              <a:spcAft>
                <a:spcPts val="0"/>
              </a:spcAft>
              <a:buClr>
                <a:srgbClr val="262626"/>
              </a:buClr>
              <a:buSzPts val="1300"/>
              <a:buNone/>
            </a:pPr>
            <a:r>
              <a:t/>
            </a:r>
            <a:endParaRPr/>
          </a:p>
          <a:p>
            <a:pPr indent="-260350" lvl="1" marL="800087" rtl="0" algn="l">
              <a:lnSpc>
                <a:spcPct val="90000"/>
              </a:lnSpc>
              <a:spcBef>
                <a:spcPts val="462"/>
              </a:spcBef>
              <a:spcAft>
                <a:spcPts val="0"/>
              </a:spcAft>
              <a:buClr>
                <a:srgbClr val="262626"/>
              </a:buClr>
              <a:buSzPts val="1300"/>
              <a:buNone/>
            </a:pPr>
            <a:r>
              <a:t/>
            </a:r>
            <a:endParaRPr/>
          </a:p>
        </p:txBody>
      </p:sp>
      <p:sp>
        <p:nvSpPr>
          <p:cNvPr id="101" name="Google Shape;101;p3"/>
          <p:cNvSpPr txBox="1"/>
          <p:nvPr>
            <p:ph idx="2" type="body"/>
          </p:nvPr>
        </p:nvSpPr>
        <p:spPr>
          <a:xfrm>
            <a:off x="711202" y="4875103"/>
            <a:ext cx="8632825" cy="660932"/>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p>
            <a:pPr indent="-342900" lvl="0" marL="342900" rtl="0" algn="l">
              <a:lnSpc>
                <a:spcPct val="100000"/>
              </a:lnSpc>
              <a:spcBef>
                <a:spcPts val="0"/>
              </a:spcBef>
              <a:spcAft>
                <a:spcPts val="0"/>
              </a:spcAft>
              <a:buClr>
                <a:srgbClr val="A5A5A5"/>
              </a:buClr>
              <a:buSzPts val="1300"/>
              <a:buFont typeface="Arial"/>
              <a:buAutoNum type="arabicPeriod"/>
            </a:pPr>
            <a:r>
              <a:rPr lang="en-US"/>
              <a:t>Công cụ trực quan hóa mã nguồn mở</a:t>
            </a:r>
            <a:endParaRPr/>
          </a:p>
          <a:p>
            <a:pPr indent="-342900" lvl="0" marL="342900" rtl="0" algn="l">
              <a:lnSpc>
                <a:spcPct val="100000"/>
              </a:lnSpc>
              <a:spcBef>
                <a:spcPts val="923"/>
              </a:spcBef>
              <a:spcAft>
                <a:spcPts val="0"/>
              </a:spcAft>
              <a:buClr>
                <a:srgbClr val="A5A5A5"/>
              </a:buClr>
              <a:buSzPts val="1300"/>
              <a:buFont typeface="Arial"/>
              <a:buAutoNum type="arabicPeriod"/>
            </a:pPr>
            <a:r>
              <a:rPr lang="en-US"/>
              <a:t>Công cụ trực quan hóa thương mại phổ biến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71" name="Google Shape;471;p3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 (5/5)</a:t>
            </a:r>
            <a:endParaRPr>
              <a:latin typeface="Arial"/>
              <a:ea typeface="Arial"/>
              <a:cs typeface="Arial"/>
              <a:sym typeface="Arial"/>
            </a:endParaRPr>
          </a:p>
        </p:txBody>
      </p:sp>
      <p:sp>
        <p:nvSpPr>
          <p:cNvPr id="472" name="Google Shape;472;p3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73" name="Google Shape;473;p30"/>
          <p:cNvSpPr txBox="1"/>
          <p:nvPr>
            <p:ph idx="4" type="body"/>
          </p:nvPr>
        </p:nvSpPr>
        <p:spPr>
          <a:xfrm>
            <a:off x="535870" y="2226567"/>
            <a:ext cx="8796527"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solidFill>
                  <a:srgbClr val="262626"/>
                </a:solidFill>
              </a:rPr>
              <a:t>Nhập vào sổ tay rồi chọn </a:t>
            </a:r>
            <a:r>
              <a:rPr b="1" lang="en-US">
                <a:solidFill>
                  <a:srgbClr val="262626"/>
                </a:solidFill>
              </a:rPr>
              <a:t>Cell → Run All </a:t>
            </a:r>
            <a:r>
              <a:rPr lang="en-US">
                <a:solidFill>
                  <a:srgbClr val="262626"/>
                </a:solidFill>
              </a:rPr>
              <a:t>để thực hiện liên tiếp tất cả các ô từ trên xuống dưới</a:t>
            </a:r>
            <a:endParaRPr>
              <a:solidFill>
                <a:srgbClr val="262626"/>
              </a:solidFill>
            </a:endParaRPr>
          </a:p>
          <a:p>
            <a:pPr indent="-116523" lvl="1" marL="360363" rtl="0" algn="l">
              <a:lnSpc>
                <a:spcPct val="138461"/>
              </a:lnSpc>
              <a:spcBef>
                <a:spcPts val="1100"/>
              </a:spcBef>
              <a:spcAft>
                <a:spcPts val="0"/>
              </a:spcAft>
              <a:buClr>
                <a:srgbClr val="262626"/>
              </a:buClr>
              <a:buSzPts val="1040"/>
              <a:buNone/>
            </a:pPr>
            <a:r>
              <a:t/>
            </a:r>
            <a:endParaRPr>
              <a:solidFill>
                <a:srgbClr val="262626"/>
              </a:solidFill>
            </a:endParaRPr>
          </a:p>
          <a:p>
            <a:pPr indent="-116523" lvl="1" marL="360363" rtl="0" algn="l">
              <a:lnSpc>
                <a:spcPct val="138461"/>
              </a:lnSpc>
              <a:spcBef>
                <a:spcPts val="500"/>
              </a:spcBef>
              <a:spcAft>
                <a:spcPts val="0"/>
              </a:spcAft>
              <a:buClr>
                <a:srgbClr val="262626"/>
              </a:buClr>
              <a:buSzPts val="1040"/>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p:txBody>
      </p:sp>
      <p:pic>
        <p:nvPicPr>
          <p:cNvPr id="474" name="Google Shape;474;p30"/>
          <p:cNvPicPr preferRelativeResize="0"/>
          <p:nvPr/>
        </p:nvPicPr>
        <p:blipFill rotWithShape="1">
          <a:blip r:embed="rId3">
            <a:alphaModFix/>
          </a:blip>
          <a:srcRect b="0" l="0" r="0" t="0"/>
          <a:stretch/>
        </p:blipFill>
        <p:spPr>
          <a:xfrm>
            <a:off x="1627460" y="3138021"/>
            <a:ext cx="1823453" cy="2730343"/>
          </a:xfrm>
          <a:prstGeom prst="rect">
            <a:avLst/>
          </a:prstGeom>
          <a:noFill/>
          <a:ln>
            <a:noFill/>
          </a:ln>
        </p:spPr>
      </p:pic>
      <p:pic>
        <p:nvPicPr>
          <p:cNvPr id="475" name="Google Shape;475;p30"/>
          <p:cNvPicPr preferRelativeResize="0"/>
          <p:nvPr/>
        </p:nvPicPr>
        <p:blipFill rotWithShape="1">
          <a:blip r:embed="rId4">
            <a:alphaModFix/>
          </a:blip>
          <a:srcRect b="0" l="0" r="0" t="0"/>
          <a:stretch/>
        </p:blipFill>
        <p:spPr>
          <a:xfrm>
            <a:off x="3919684" y="2812835"/>
            <a:ext cx="4756316" cy="33807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1"/>
          <p:cNvSpPr txBox="1"/>
          <p:nvPr>
            <p:ph idx="1" type="body"/>
          </p:nvPr>
        </p:nvSpPr>
        <p:spPr>
          <a:xfrm>
            <a:off x="449611" y="447880"/>
            <a:ext cx="8056213"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482" name="Google Shape;482;p31"/>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latin typeface="Arial"/>
                <a:ea typeface="Arial"/>
                <a:cs typeface="Arial"/>
                <a:sym typeface="Arial"/>
              </a:rPr>
              <a:t>[Lab1]</a:t>
            </a:r>
            <a:endParaRPr/>
          </a:p>
          <a:p>
            <a:pPr indent="0" lvl="0" marL="0" rtl="0" algn="l">
              <a:lnSpc>
                <a:spcPct val="100000"/>
              </a:lnSpc>
              <a:spcBef>
                <a:spcPts val="0"/>
              </a:spcBef>
              <a:spcAft>
                <a:spcPts val="0"/>
              </a:spcAft>
              <a:buClr>
                <a:srgbClr val="131313"/>
              </a:buClr>
              <a:buSzPts val="2800"/>
              <a:buNone/>
            </a:pPr>
            <a:r>
              <a:rPr lang="en-US" sz="2800">
                <a:latin typeface="Arial"/>
                <a:ea typeface="Arial"/>
                <a:cs typeface="Arial"/>
                <a:sym typeface="Arial"/>
              </a:rPr>
              <a:t>Làm việc với Trình soạn thảo truy vấn tại Hue</a:t>
            </a:r>
            <a:endParaRPr sz="2800">
              <a:latin typeface="Arial"/>
              <a:ea typeface="Arial"/>
              <a:cs typeface="Arial"/>
              <a:sym typeface="Arial"/>
            </a:endParaRPr>
          </a:p>
        </p:txBody>
      </p:sp>
      <p:sp>
        <p:nvSpPr>
          <p:cNvPr id="483" name="Google Shape;483;p3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grpSp>
        <p:nvGrpSpPr>
          <p:cNvPr id="484" name="Google Shape;484;p31"/>
          <p:cNvGrpSpPr/>
          <p:nvPr/>
        </p:nvGrpSpPr>
        <p:grpSpPr>
          <a:xfrm>
            <a:off x="6107364" y="2643200"/>
            <a:ext cx="3152299" cy="3546161"/>
            <a:chOff x="4401919" y="2167994"/>
            <a:chExt cx="3437990" cy="3962229"/>
          </a:xfrm>
        </p:grpSpPr>
        <p:grpSp>
          <p:nvGrpSpPr>
            <p:cNvPr id="485" name="Google Shape;485;p31"/>
            <p:cNvGrpSpPr/>
            <p:nvPr/>
          </p:nvGrpSpPr>
          <p:grpSpPr>
            <a:xfrm>
              <a:off x="4401919" y="2167994"/>
              <a:ext cx="3437990" cy="3962229"/>
              <a:chOff x="4401919" y="2167994"/>
              <a:chExt cx="3437990" cy="3962229"/>
            </a:xfrm>
          </p:grpSpPr>
          <p:grpSp>
            <p:nvGrpSpPr>
              <p:cNvPr id="486" name="Google Shape;486;p31"/>
              <p:cNvGrpSpPr/>
              <p:nvPr/>
            </p:nvGrpSpPr>
            <p:grpSpPr>
              <a:xfrm>
                <a:off x="4641130" y="2383352"/>
                <a:ext cx="2969068" cy="3746871"/>
                <a:chOff x="4641130" y="2383352"/>
                <a:chExt cx="2969068" cy="3746871"/>
              </a:xfrm>
            </p:grpSpPr>
            <p:sp>
              <p:nvSpPr>
                <p:cNvPr id="487" name="Google Shape;487;p31"/>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488" name="Google Shape;488;p31"/>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489" name="Google Shape;489;p31"/>
              <p:cNvGrpSpPr/>
              <p:nvPr/>
            </p:nvGrpSpPr>
            <p:grpSpPr>
              <a:xfrm>
                <a:off x="4420634" y="3215388"/>
                <a:ext cx="478421" cy="478421"/>
                <a:chOff x="4119360" y="4255504"/>
                <a:chExt cx="478421" cy="478421"/>
              </a:xfrm>
            </p:grpSpPr>
            <p:sp>
              <p:nvSpPr>
                <p:cNvPr id="490" name="Google Shape;490;p31"/>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491" name="Google Shape;491;p31"/>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492" name="Google Shape;492;p31"/>
              <p:cNvGrpSpPr/>
              <p:nvPr/>
            </p:nvGrpSpPr>
            <p:grpSpPr>
              <a:xfrm>
                <a:off x="4401919" y="3767007"/>
                <a:ext cx="478421" cy="478421"/>
                <a:chOff x="4466311" y="3598005"/>
                <a:chExt cx="478421" cy="478421"/>
              </a:xfrm>
            </p:grpSpPr>
            <p:sp>
              <p:nvSpPr>
                <p:cNvPr id="493" name="Google Shape;493;p31"/>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nvGrpSpPr>
                <p:cNvPr id="494" name="Google Shape;494;p31"/>
                <p:cNvGrpSpPr/>
                <p:nvPr/>
              </p:nvGrpSpPr>
              <p:grpSpPr>
                <a:xfrm>
                  <a:off x="4556408" y="3722669"/>
                  <a:ext cx="311620" cy="219568"/>
                  <a:chOff x="4550446" y="3712368"/>
                  <a:chExt cx="311620" cy="219568"/>
                </a:xfrm>
              </p:grpSpPr>
              <p:pic>
                <p:nvPicPr>
                  <p:cNvPr id="495" name="Google Shape;495;p31"/>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496" name="Google Shape;496;p31"/>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497" name="Google Shape;497;p31"/>
              <p:cNvGrpSpPr/>
              <p:nvPr/>
            </p:nvGrpSpPr>
            <p:grpSpPr>
              <a:xfrm>
                <a:off x="4656757" y="2730802"/>
                <a:ext cx="478421" cy="478421"/>
                <a:chOff x="5779974" y="3346111"/>
                <a:chExt cx="478421" cy="478421"/>
              </a:xfrm>
            </p:grpSpPr>
            <p:sp>
              <p:nvSpPr>
                <p:cNvPr id="498" name="Google Shape;498;p31"/>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499" name="Google Shape;499;p31"/>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500" name="Google Shape;500;p31"/>
              <p:cNvGrpSpPr/>
              <p:nvPr/>
            </p:nvGrpSpPr>
            <p:grpSpPr>
              <a:xfrm>
                <a:off x="7040382" y="2725220"/>
                <a:ext cx="478421" cy="478421"/>
                <a:chOff x="6653952" y="3105086"/>
                <a:chExt cx="478421" cy="478421"/>
              </a:xfrm>
            </p:grpSpPr>
            <p:sp>
              <p:nvSpPr>
                <p:cNvPr id="501" name="Google Shape;501;p31"/>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02" name="Google Shape;502;p31"/>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503" name="Google Shape;503;p31"/>
              <p:cNvGrpSpPr/>
              <p:nvPr/>
            </p:nvGrpSpPr>
            <p:grpSpPr>
              <a:xfrm>
                <a:off x="7214808" y="4305262"/>
                <a:ext cx="478421" cy="478421"/>
                <a:chOff x="6939282" y="3583507"/>
                <a:chExt cx="478421" cy="478421"/>
              </a:xfrm>
            </p:grpSpPr>
            <p:sp>
              <p:nvSpPr>
                <p:cNvPr id="504" name="Google Shape;504;p31"/>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05" name="Google Shape;505;p31"/>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506" name="Google Shape;506;p31"/>
              <p:cNvGrpSpPr/>
              <p:nvPr/>
            </p:nvGrpSpPr>
            <p:grpSpPr>
              <a:xfrm>
                <a:off x="5052593" y="2375387"/>
                <a:ext cx="478421" cy="478421"/>
                <a:chOff x="4903300" y="2692339"/>
                <a:chExt cx="478421" cy="478421"/>
              </a:xfrm>
            </p:grpSpPr>
            <p:sp>
              <p:nvSpPr>
                <p:cNvPr id="507" name="Google Shape;507;p31"/>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08" name="Google Shape;508;p31"/>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509" name="Google Shape;509;p31"/>
              <p:cNvGrpSpPr/>
              <p:nvPr/>
            </p:nvGrpSpPr>
            <p:grpSpPr>
              <a:xfrm>
                <a:off x="5557339" y="2167994"/>
                <a:ext cx="1018218" cy="478422"/>
                <a:chOff x="5546651" y="2194994"/>
                <a:chExt cx="1018218" cy="478422"/>
              </a:xfrm>
            </p:grpSpPr>
            <p:grpSp>
              <p:nvGrpSpPr>
                <p:cNvPr id="510" name="Google Shape;510;p31"/>
                <p:cNvGrpSpPr/>
                <p:nvPr/>
              </p:nvGrpSpPr>
              <p:grpSpPr>
                <a:xfrm>
                  <a:off x="6086448" y="2194994"/>
                  <a:ext cx="478421" cy="478421"/>
                  <a:chOff x="5724126" y="3483458"/>
                  <a:chExt cx="478421" cy="478421"/>
                </a:xfrm>
              </p:grpSpPr>
              <p:sp>
                <p:nvSpPr>
                  <p:cNvPr id="511" name="Google Shape;511;p31"/>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12" name="Google Shape;512;p31"/>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513" name="Google Shape;513;p31"/>
                <p:cNvGrpSpPr/>
                <p:nvPr/>
              </p:nvGrpSpPr>
              <p:grpSpPr>
                <a:xfrm>
                  <a:off x="5546651" y="2194995"/>
                  <a:ext cx="478421" cy="478421"/>
                  <a:chOff x="5381721" y="2534589"/>
                  <a:chExt cx="478421" cy="478421"/>
                </a:xfrm>
              </p:grpSpPr>
              <p:sp>
                <p:nvSpPr>
                  <p:cNvPr id="514" name="Google Shape;514;p31"/>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15" name="Google Shape;515;p31"/>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516" name="Google Shape;516;p31"/>
              <p:cNvGrpSpPr/>
              <p:nvPr/>
            </p:nvGrpSpPr>
            <p:grpSpPr>
              <a:xfrm>
                <a:off x="6617712" y="2373853"/>
                <a:ext cx="478421" cy="478421"/>
                <a:chOff x="6346155" y="2692338"/>
                <a:chExt cx="478421" cy="478421"/>
              </a:xfrm>
            </p:grpSpPr>
            <p:sp>
              <p:nvSpPr>
                <p:cNvPr id="517" name="Google Shape;517;p31"/>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18" name="Google Shape;518;p31"/>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519" name="Google Shape;519;p31"/>
              <p:cNvGrpSpPr/>
              <p:nvPr/>
            </p:nvGrpSpPr>
            <p:grpSpPr>
              <a:xfrm>
                <a:off x="7361488" y="3771502"/>
                <a:ext cx="478421" cy="478421"/>
                <a:chOff x="6930239" y="4605839"/>
                <a:chExt cx="478421" cy="478421"/>
              </a:xfrm>
            </p:grpSpPr>
            <p:sp>
              <p:nvSpPr>
                <p:cNvPr id="520" name="Google Shape;520;p31"/>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21" name="Google Shape;521;p31"/>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522" name="Google Shape;522;p31"/>
              <p:cNvGrpSpPr/>
              <p:nvPr/>
            </p:nvGrpSpPr>
            <p:grpSpPr>
              <a:xfrm>
                <a:off x="6799004" y="4732022"/>
                <a:ext cx="478421" cy="478421"/>
                <a:chOff x="6716684" y="5103232"/>
                <a:chExt cx="478421" cy="478421"/>
              </a:xfrm>
            </p:grpSpPr>
            <p:sp>
              <p:nvSpPr>
                <p:cNvPr id="523" name="Google Shape;523;p31"/>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24" name="Google Shape;524;p31"/>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525" name="Google Shape;525;p31"/>
              <p:cNvGrpSpPr/>
              <p:nvPr/>
            </p:nvGrpSpPr>
            <p:grpSpPr>
              <a:xfrm>
                <a:off x="7312778" y="3209223"/>
                <a:ext cx="478421" cy="478421"/>
                <a:chOff x="7063894" y="3536553"/>
                <a:chExt cx="478421" cy="478421"/>
              </a:xfrm>
            </p:grpSpPr>
            <p:sp>
              <p:nvSpPr>
                <p:cNvPr id="526" name="Google Shape;526;p31"/>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27" name="Google Shape;527;p31"/>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528" name="Google Shape;528;p31"/>
              <p:cNvGrpSpPr/>
              <p:nvPr/>
            </p:nvGrpSpPr>
            <p:grpSpPr>
              <a:xfrm>
                <a:off x="4558099" y="4323978"/>
                <a:ext cx="478421" cy="478421"/>
                <a:chOff x="4839474" y="4392074"/>
                <a:chExt cx="478421" cy="478421"/>
              </a:xfrm>
            </p:grpSpPr>
            <p:sp>
              <p:nvSpPr>
                <p:cNvPr id="529" name="Google Shape;529;p31"/>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30" name="Google Shape;530;p31"/>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531" name="Google Shape;531;p31"/>
              <p:cNvGrpSpPr/>
              <p:nvPr/>
            </p:nvGrpSpPr>
            <p:grpSpPr>
              <a:xfrm>
                <a:off x="4988332" y="4732022"/>
                <a:ext cx="478421" cy="478421"/>
                <a:chOff x="4980019" y="4733181"/>
                <a:chExt cx="478421" cy="478421"/>
              </a:xfrm>
            </p:grpSpPr>
            <p:sp>
              <p:nvSpPr>
                <p:cNvPr id="532" name="Google Shape;532;p31"/>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33" name="Google Shape;533;p31"/>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534" name="Google Shape;534;p31"/>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2"/>
          <p:cNvSpPr txBox="1"/>
          <p:nvPr>
            <p:ph idx="1" type="body"/>
          </p:nvPr>
        </p:nvSpPr>
        <p:spPr>
          <a:xfrm>
            <a:off x="449611" y="447880"/>
            <a:ext cx="8056213"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541" name="Google Shape;541;p32"/>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[Lab2]</a:t>
            </a:r>
            <a:endParaRPr/>
          </a:p>
          <a:p>
            <a:pPr indent="0" lvl="0" marL="0" rtl="0" algn="l">
              <a:lnSpc>
                <a:spcPct val="100000"/>
              </a:lnSpc>
              <a:spcBef>
                <a:spcPts val="0"/>
              </a:spcBef>
              <a:spcAft>
                <a:spcPts val="0"/>
              </a:spcAft>
              <a:buClr>
                <a:srgbClr val="131313"/>
              </a:buClr>
              <a:buSzPts val="2800"/>
              <a:buNone/>
            </a:pPr>
            <a:r>
              <a:rPr lang="en-US" sz="2800">
                <a:latin typeface="Arial"/>
                <a:ea typeface="Arial"/>
                <a:cs typeface="Arial"/>
                <a:sym typeface="Arial"/>
              </a:rPr>
              <a:t>Sử dụng chức năng bản đồ trong HUE</a:t>
            </a:r>
            <a:endParaRPr/>
          </a:p>
        </p:txBody>
      </p:sp>
      <p:sp>
        <p:nvSpPr>
          <p:cNvPr id="542" name="Google Shape;542;p3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grpSp>
        <p:nvGrpSpPr>
          <p:cNvPr id="543" name="Google Shape;543;p32"/>
          <p:cNvGrpSpPr/>
          <p:nvPr/>
        </p:nvGrpSpPr>
        <p:grpSpPr>
          <a:xfrm>
            <a:off x="6107364" y="2643200"/>
            <a:ext cx="3152299" cy="3546161"/>
            <a:chOff x="4401919" y="2167994"/>
            <a:chExt cx="3437990" cy="3962229"/>
          </a:xfrm>
        </p:grpSpPr>
        <p:grpSp>
          <p:nvGrpSpPr>
            <p:cNvPr id="544" name="Google Shape;544;p32"/>
            <p:cNvGrpSpPr/>
            <p:nvPr/>
          </p:nvGrpSpPr>
          <p:grpSpPr>
            <a:xfrm>
              <a:off x="4401919" y="2167994"/>
              <a:ext cx="3437990" cy="3962229"/>
              <a:chOff x="4401919" y="2167994"/>
              <a:chExt cx="3437990" cy="3962229"/>
            </a:xfrm>
          </p:grpSpPr>
          <p:grpSp>
            <p:nvGrpSpPr>
              <p:cNvPr id="545" name="Google Shape;545;p32"/>
              <p:cNvGrpSpPr/>
              <p:nvPr/>
            </p:nvGrpSpPr>
            <p:grpSpPr>
              <a:xfrm>
                <a:off x="4641130" y="2383352"/>
                <a:ext cx="2969068" cy="3746871"/>
                <a:chOff x="4641130" y="2383352"/>
                <a:chExt cx="2969068" cy="3746871"/>
              </a:xfrm>
            </p:grpSpPr>
            <p:sp>
              <p:nvSpPr>
                <p:cNvPr id="546" name="Google Shape;546;p32"/>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47" name="Google Shape;547;p32"/>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548" name="Google Shape;548;p32"/>
              <p:cNvGrpSpPr/>
              <p:nvPr/>
            </p:nvGrpSpPr>
            <p:grpSpPr>
              <a:xfrm>
                <a:off x="4420634" y="3215388"/>
                <a:ext cx="478421" cy="478421"/>
                <a:chOff x="4119360" y="4255504"/>
                <a:chExt cx="478421" cy="478421"/>
              </a:xfrm>
            </p:grpSpPr>
            <p:sp>
              <p:nvSpPr>
                <p:cNvPr id="549" name="Google Shape;549;p32"/>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50" name="Google Shape;550;p32"/>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551" name="Google Shape;551;p32"/>
              <p:cNvGrpSpPr/>
              <p:nvPr/>
            </p:nvGrpSpPr>
            <p:grpSpPr>
              <a:xfrm>
                <a:off x="4401919" y="3767007"/>
                <a:ext cx="478421" cy="478421"/>
                <a:chOff x="4466311" y="3598005"/>
                <a:chExt cx="478421" cy="478421"/>
              </a:xfrm>
            </p:grpSpPr>
            <p:sp>
              <p:nvSpPr>
                <p:cNvPr id="552" name="Google Shape;552;p32"/>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nvGrpSpPr>
                <p:cNvPr id="553" name="Google Shape;553;p32"/>
                <p:cNvGrpSpPr/>
                <p:nvPr/>
              </p:nvGrpSpPr>
              <p:grpSpPr>
                <a:xfrm>
                  <a:off x="4556408" y="3722669"/>
                  <a:ext cx="311620" cy="219568"/>
                  <a:chOff x="4550446" y="3712368"/>
                  <a:chExt cx="311620" cy="219568"/>
                </a:xfrm>
              </p:grpSpPr>
              <p:pic>
                <p:nvPicPr>
                  <p:cNvPr id="554" name="Google Shape;554;p32"/>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555" name="Google Shape;555;p32"/>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556" name="Google Shape;556;p32"/>
              <p:cNvGrpSpPr/>
              <p:nvPr/>
            </p:nvGrpSpPr>
            <p:grpSpPr>
              <a:xfrm>
                <a:off x="4656757" y="2730802"/>
                <a:ext cx="478421" cy="478421"/>
                <a:chOff x="5779974" y="3346111"/>
                <a:chExt cx="478421" cy="478421"/>
              </a:xfrm>
            </p:grpSpPr>
            <p:sp>
              <p:nvSpPr>
                <p:cNvPr id="557" name="Google Shape;557;p32"/>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58" name="Google Shape;558;p32"/>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559" name="Google Shape;559;p32"/>
              <p:cNvGrpSpPr/>
              <p:nvPr/>
            </p:nvGrpSpPr>
            <p:grpSpPr>
              <a:xfrm>
                <a:off x="7040382" y="2725220"/>
                <a:ext cx="478421" cy="478421"/>
                <a:chOff x="6653952" y="3105086"/>
                <a:chExt cx="478421" cy="478421"/>
              </a:xfrm>
            </p:grpSpPr>
            <p:sp>
              <p:nvSpPr>
                <p:cNvPr id="560" name="Google Shape;560;p32"/>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61" name="Google Shape;561;p32"/>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562" name="Google Shape;562;p32"/>
              <p:cNvGrpSpPr/>
              <p:nvPr/>
            </p:nvGrpSpPr>
            <p:grpSpPr>
              <a:xfrm>
                <a:off x="7214808" y="4305262"/>
                <a:ext cx="478421" cy="478421"/>
                <a:chOff x="6939282" y="3583507"/>
                <a:chExt cx="478421" cy="478421"/>
              </a:xfrm>
            </p:grpSpPr>
            <p:sp>
              <p:nvSpPr>
                <p:cNvPr id="563" name="Google Shape;563;p32"/>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64" name="Google Shape;564;p32"/>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565" name="Google Shape;565;p32"/>
              <p:cNvGrpSpPr/>
              <p:nvPr/>
            </p:nvGrpSpPr>
            <p:grpSpPr>
              <a:xfrm>
                <a:off x="5052593" y="2375387"/>
                <a:ext cx="478421" cy="478421"/>
                <a:chOff x="4903300" y="2692339"/>
                <a:chExt cx="478421" cy="478421"/>
              </a:xfrm>
            </p:grpSpPr>
            <p:sp>
              <p:nvSpPr>
                <p:cNvPr id="566" name="Google Shape;566;p32"/>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67" name="Google Shape;567;p32"/>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568" name="Google Shape;568;p32"/>
              <p:cNvGrpSpPr/>
              <p:nvPr/>
            </p:nvGrpSpPr>
            <p:grpSpPr>
              <a:xfrm>
                <a:off x="5557339" y="2167994"/>
                <a:ext cx="1018218" cy="478422"/>
                <a:chOff x="5546651" y="2194994"/>
                <a:chExt cx="1018218" cy="478422"/>
              </a:xfrm>
            </p:grpSpPr>
            <p:grpSp>
              <p:nvGrpSpPr>
                <p:cNvPr id="569" name="Google Shape;569;p32"/>
                <p:cNvGrpSpPr/>
                <p:nvPr/>
              </p:nvGrpSpPr>
              <p:grpSpPr>
                <a:xfrm>
                  <a:off x="6086448" y="2194994"/>
                  <a:ext cx="478421" cy="478421"/>
                  <a:chOff x="5724126" y="3483458"/>
                  <a:chExt cx="478421" cy="478421"/>
                </a:xfrm>
              </p:grpSpPr>
              <p:sp>
                <p:nvSpPr>
                  <p:cNvPr id="570" name="Google Shape;570;p32"/>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71" name="Google Shape;571;p32"/>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572" name="Google Shape;572;p32"/>
                <p:cNvGrpSpPr/>
                <p:nvPr/>
              </p:nvGrpSpPr>
              <p:grpSpPr>
                <a:xfrm>
                  <a:off x="5546651" y="2194995"/>
                  <a:ext cx="478421" cy="478421"/>
                  <a:chOff x="5381721" y="2534589"/>
                  <a:chExt cx="478421" cy="478421"/>
                </a:xfrm>
              </p:grpSpPr>
              <p:sp>
                <p:nvSpPr>
                  <p:cNvPr id="573" name="Google Shape;573;p32"/>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74" name="Google Shape;574;p32"/>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575" name="Google Shape;575;p32"/>
              <p:cNvGrpSpPr/>
              <p:nvPr/>
            </p:nvGrpSpPr>
            <p:grpSpPr>
              <a:xfrm>
                <a:off x="6617712" y="2373853"/>
                <a:ext cx="478421" cy="478421"/>
                <a:chOff x="6346155" y="2692338"/>
                <a:chExt cx="478421" cy="478421"/>
              </a:xfrm>
            </p:grpSpPr>
            <p:sp>
              <p:nvSpPr>
                <p:cNvPr id="576" name="Google Shape;576;p32"/>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77" name="Google Shape;577;p32"/>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578" name="Google Shape;578;p32"/>
              <p:cNvGrpSpPr/>
              <p:nvPr/>
            </p:nvGrpSpPr>
            <p:grpSpPr>
              <a:xfrm>
                <a:off x="7361488" y="3771502"/>
                <a:ext cx="478421" cy="478421"/>
                <a:chOff x="6930239" y="4605839"/>
                <a:chExt cx="478421" cy="478421"/>
              </a:xfrm>
            </p:grpSpPr>
            <p:sp>
              <p:nvSpPr>
                <p:cNvPr id="579" name="Google Shape;579;p32"/>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80" name="Google Shape;580;p32"/>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581" name="Google Shape;581;p32"/>
              <p:cNvGrpSpPr/>
              <p:nvPr/>
            </p:nvGrpSpPr>
            <p:grpSpPr>
              <a:xfrm>
                <a:off x="6799004" y="4732022"/>
                <a:ext cx="478421" cy="478421"/>
                <a:chOff x="6716684" y="5103232"/>
                <a:chExt cx="478421" cy="478421"/>
              </a:xfrm>
            </p:grpSpPr>
            <p:sp>
              <p:nvSpPr>
                <p:cNvPr id="582" name="Google Shape;582;p32"/>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83" name="Google Shape;583;p32"/>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584" name="Google Shape;584;p32"/>
              <p:cNvGrpSpPr/>
              <p:nvPr/>
            </p:nvGrpSpPr>
            <p:grpSpPr>
              <a:xfrm>
                <a:off x="7312778" y="3209223"/>
                <a:ext cx="478421" cy="478421"/>
                <a:chOff x="7063894" y="3536553"/>
                <a:chExt cx="478421" cy="478421"/>
              </a:xfrm>
            </p:grpSpPr>
            <p:sp>
              <p:nvSpPr>
                <p:cNvPr id="585" name="Google Shape;585;p32"/>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86" name="Google Shape;586;p32"/>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587" name="Google Shape;587;p32"/>
              <p:cNvGrpSpPr/>
              <p:nvPr/>
            </p:nvGrpSpPr>
            <p:grpSpPr>
              <a:xfrm>
                <a:off x="4558099" y="4323978"/>
                <a:ext cx="478421" cy="478421"/>
                <a:chOff x="4839474" y="4392074"/>
                <a:chExt cx="478421" cy="478421"/>
              </a:xfrm>
            </p:grpSpPr>
            <p:sp>
              <p:nvSpPr>
                <p:cNvPr id="588" name="Google Shape;588;p32"/>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89" name="Google Shape;589;p32"/>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590" name="Google Shape;590;p32"/>
              <p:cNvGrpSpPr/>
              <p:nvPr/>
            </p:nvGrpSpPr>
            <p:grpSpPr>
              <a:xfrm>
                <a:off x="4988332" y="4732022"/>
                <a:ext cx="478421" cy="478421"/>
                <a:chOff x="4980019" y="4733181"/>
                <a:chExt cx="478421" cy="478421"/>
              </a:xfrm>
            </p:grpSpPr>
            <p:sp>
              <p:nvSpPr>
                <p:cNvPr id="591" name="Google Shape;591;p32"/>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92" name="Google Shape;592;p32"/>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593" name="Google Shape;593;p32"/>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3"/>
          <p:cNvSpPr txBox="1"/>
          <p:nvPr>
            <p:ph idx="1" type="body"/>
          </p:nvPr>
        </p:nvSpPr>
        <p:spPr>
          <a:xfrm>
            <a:off x="985322" y="2524714"/>
            <a:ext cx="8576191"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0"/>
              <a:buNone/>
            </a:pPr>
            <a:r>
              <a:rPr lang="en-US" sz="4000">
                <a:latin typeface="Arial"/>
                <a:ea typeface="Arial"/>
                <a:cs typeface="Arial"/>
                <a:sym typeface="Arial"/>
              </a:rPr>
              <a:t>Công cụ trực quan hóa dữ liệu thương mại phổ biến</a:t>
            </a:r>
            <a:endParaRPr sz="4000">
              <a:latin typeface="Arial"/>
              <a:ea typeface="Arial"/>
              <a:cs typeface="Arial"/>
              <a:sym typeface="Arial"/>
            </a:endParaRPr>
          </a:p>
        </p:txBody>
      </p:sp>
      <p:sp>
        <p:nvSpPr>
          <p:cNvPr id="599" name="Google Shape;599;p33"/>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4"/>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latin typeface="Arial"/>
                <a:ea typeface="Arial"/>
                <a:cs typeface="Arial"/>
                <a:sym typeface="Arial"/>
              </a:rPr>
              <a:t>Công cụ trực quan hóa dữ liệu thương mại phổ biến</a:t>
            </a:r>
            <a:endParaRPr>
              <a:latin typeface="Arial"/>
              <a:ea typeface="Arial"/>
              <a:cs typeface="Arial"/>
              <a:sym typeface="Arial"/>
            </a:endParaRPr>
          </a:p>
        </p:txBody>
      </p:sp>
      <p:sp>
        <p:nvSpPr>
          <p:cNvPr id="606" name="Google Shape;606;p34"/>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2</a:t>
            </a:r>
            <a:endParaRPr/>
          </a:p>
        </p:txBody>
      </p:sp>
      <p:sp>
        <p:nvSpPr>
          <p:cNvPr id="607" name="Google Shape;607;p34"/>
          <p:cNvSpPr/>
          <p:nvPr/>
        </p:nvSpPr>
        <p:spPr>
          <a:xfrm>
            <a:off x="1198524" y="463223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2.1. Giới thiệu về Power BI</a:t>
            </a:r>
            <a:endParaRPr/>
          </a:p>
        </p:txBody>
      </p:sp>
      <p:sp>
        <p:nvSpPr>
          <p:cNvPr id="608" name="Google Shape;608;p34"/>
          <p:cNvSpPr/>
          <p:nvPr/>
        </p:nvSpPr>
        <p:spPr>
          <a:xfrm>
            <a:off x="1015644" y="461815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ordia New"/>
              <a:ea typeface="Cordia New"/>
              <a:cs typeface="Cordia New"/>
              <a:sym typeface="Cordia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615" name="Google Shape;615;p3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Power BI là gì</a:t>
            </a:r>
            <a:endParaRPr/>
          </a:p>
        </p:txBody>
      </p:sp>
      <p:sp>
        <p:nvSpPr>
          <p:cNvPr id="616" name="Google Shape;616;p3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grpSp>
        <p:nvGrpSpPr>
          <p:cNvPr id="617" name="Google Shape;617;p35"/>
          <p:cNvGrpSpPr/>
          <p:nvPr/>
        </p:nvGrpSpPr>
        <p:grpSpPr>
          <a:xfrm>
            <a:off x="1146502" y="2602659"/>
            <a:ext cx="7332610" cy="3273780"/>
            <a:chOff x="1349702" y="2602659"/>
            <a:chExt cx="7332610" cy="3273780"/>
          </a:xfrm>
        </p:grpSpPr>
        <p:grpSp>
          <p:nvGrpSpPr>
            <p:cNvPr id="618" name="Google Shape;618;p35"/>
            <p:cNvGrpSpPr/>
            <p:nvPr/>
          </p:nvGrpSpPr>
          <p:grpSpPr>
            <a:xfrm>
              <a:off x="2960370" y="3021989"/>
              <a:ext cx="3812206" cy="2564155"/>
              <a:chOff x="2960370" y="2945789"/>
              <a:chExt cx="3812206" cy="2564155"/>
            </a:xfrm>
          </p:grpSpPr>
          <p:grpSp>
            <p:nvGrpSpPr>
              <p:cNvPr id="619" name="Google Shape;619;p35"/>
              <p:cNvGrpSpPr/>
              <p:nvPr/>
            </p:nvGrpSpPr>
            <p:grpSpPr>
              <a:xfrm>
                <a:off x="2960370" y="2945789"/>
                <a:ext cx="3812206" cy="2564155"/>
                <a:chOff x="2990850" y="3021430"/>
                <a:chExt cx="3812206" cy="2564155"/>
              </a:xfrm>
            </p:grpSpPr>
            <p:pic>
              <p:nvPicPr>
                <p:cNvPr id="620" name="Google Shape;620;p35"/>
                <p:cNvPicPr preferRelativeResize="0"/>
                <p:nvPr/>
              </p:nvPicPr>
              <p:blipFill rotWithShape="1">
                <a:blip r:embed="rId3">
                  <a:alphaModFix/>
                </a:blip>
                <a:srcRect b="0" l="0" r="0" t="0"/>
                <a:stretch/>
              </p:blipFill>
              <p:spPr>
                <a:xfrm>
                  <a:off x="3065215" y="3079412"/>
                  <a:ext cx="3737841" cy="2506173"/>
                </a:xfrm>
                <a:prstGeom prst="rect">
                  <a:avLst/>
                </a:prstGeom>
                <a:noFill/>
                <a:ln>
                  <a:noFill/>
                </a:ln>
              </p:spPr>
            </p:pic>
            <p:sp>
              <p:nvSpPr>
                <p:cNvPr id="621" name="Google Shape;621;p35"/>
                <p:cNvSpPr/>
                <p:nvPr/>
              </p:nvSpPr>
              <p:spPr>
                <a:xfrm>
                  <a:off x="2990850" y="3021430"/>
                  <a:ext cx="165100" cy="18919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sp>
            <p:nvSpPr>
              <p:cNvPr id="622" name="Google Shape;622;p35"/>
              <p:cNvSpPr/>
              <p:nvPr/>
            </p:nvSpPr>
            <p:spPr>
              <a:xfrm>
                <a:off x="3613110" y="3490901"/>
                <a:ext cx="2581089"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Bảng điều khiển thời gian thực</a:t>
                </a:r>
                <a:endParaRPr/>
              </a:p>
              <a:p>
                <a:pPr indent="0" lvl="0" marL="0" marR="0" rtl="0" algn="ctr">
                  <a:spcBef>
                    <a:spcPts val="0"/>
                  </a:spcBef>
                  <a:spcAft>
                    <a:spcPts val="0"/>
                  </a:spcAft>
                  <a:buNone/>
                </a:pPr>
                <a:r>
                  <a:rPr lang="en-US" sz="1400">
                    <a:solidFill>
                      <a:srgbClr val="1F45BC"/>
                    </a:solidFill>
                    <a:latin typeface="Arial"/>
                    <a:ea typeface="Arial"/>
                    <a:cs typeface="Arial"/>
                    <a:sym typeface="Arial"/>
                  </a:rPr>
                  <a:t>Báo cáo tương tác</a:t>
                </a:r>
                <a:endParaRPr/>
              </a:p>
              <a:p>
                <a:pPr indent="0" lvl="0" marL="0" marR="0" rtl="0" algn="ctr">
                  <a:spcBef>
                    <a:spcPts val="0"/>
                  </a:spcBef>
                  <a:spcAft>
                    <a:spcPts val="0"/>
                  </a:spcAft>
                  <a:buNone/>
                </a:pPr>
                <a:r>
                  <a:rPr lang="en-US" sz="1400">
                    <a:solidFill>
                      <a:srgbClr val="1F45BC"/>
                    </a:solidFill>
                    <a:latin typeface="Arial"/>
                    <a:ea typeface="Arial"/>
                    <a:cs typeface="Arial"/>
                    <a:sym typeface="Arial"/>
                  </a:rPr>
                  <a:t>Hỗ trợ SaaS ngay lập tức</a:t>
                </a:r>
                <a:endParaRPr/>
              </a:p>
              <a:p>
                <a:pPr indent="0" lvl="0" marL="0" marR="0" rtl="0" algn="ctr">
                  <a:spcBef>
                    <a:spcPts val="0"/>
                  </a:spcBef>
                  <a:spcAft>
                    <a:spcPts val="0"/>
                  </a:spcAft>
                  <a:buNone/>
                </a:pPr>
                <a:r>
                  <a:rPr lang="en-US" sz="1400">
                    <a:solidFill>
                      <a:srgbClr val="1F45BC"/>
                    </a:solidFill>
                    <a:latin typeface="Arial"/>
                    <a:ea typeface="Arial"/>
                    <a:cs typeface="Arial"/>
                    <a:sym typeface="Arial"/>
                  </a:rPr>
                  <a:t>Truy vấn ngôn ngữ tự nhiên</a:t>
                </a:r>
                <a:endParaRPr/>
              </a:p>
              <a:p>
                <a:pPr indent="0" lvl="0" marL="0" marR="0" rtl="0" algn="ctr">
                  <a:spcBef>
                    <a:spcPts val="0"/>
                  </a:spcBef>
                  <a:spcAft>
                    <a:spcPts val="0"/>
                  </a:spcAft>
                  <a:buNone/>
                </a:pPr>
                <a:r>
                  <a:rPr lang="en-US" sz="1400">
                    <a:solidFill>
                      <a:srgbClr val="1F45BC"/>
                    </a:solidFill>
                    <a:latin typeface="Arial"/>
                    <a:ea typeface="Arial"/>
                    <a:cs typeface="Arial"/>
                    <a:sym typeface="Arial"/>
                  </a:rPr>
                  <a:t>Tùy chỉnh trực quan hóa</a:t>
                </a:r>
                <a:endParaRPr/>
              </a:p>
              <a:p>
                <a:pPr indent="0" lvl="0" marL="0" marR="0" rtl="0" algn="ctr">
                  <a:spcBef>
                    <a:spcPts val="0"/>
                  </a:spcBef>
                  <a:spcAft>
                    <a:spcPts val="0"/>
                  </a:spcAft>
                  <a:buNone/>
                </a:pPr>
                <a:r>
                  <a:rPr lang="en-US" sz="1400">
                    <a:solidFill>
                      <a:srgbClr val="1F45BC"/>
                    </a:solidFill>
                    <a:latin typeface="Arial"/>
                    <a:ea typeface="Arial"/>
                    <a:cs typeface="Arial"/>
                    <a:sym typeface="Arial"/>
                  </a:rPr>
                  <a:t>Tích hợp với Office 365</a:t>
                </a:r>
                <a:endParaRPr sz="1400">
                  <a:solidFill>
                    <a:srgbClr val="1F45BC"/>
                  </a:solidFill>
                  <a:latin typeface="Arial"/>
                  <a:ea typeface="Arial"/>
                  <a:cs typeface="Arial"/>
                  <a:sym typeface="Arial"/>
                </a:endParaRPr>
              </a:p>
            </p:txBody>
          </p:sp>
        </p:grpSp>
        <p:grpSp>
          <p:nvGrpSpPr>
            <p:cNvPr id="623" name="Google Shape;623;p35"/>
            <p:cNvGrpSpPr/>
            <p:nvPr/>
          </p:nvGrpSpPr>
          <p:grpSpPr>
            <a:xfrm>
              <a:off x="1349702" y="2790339"/>
              <a:ext cx="1231466" cy="3086100"/>
              <a:chOff x="916046" y="2772088"/>
              <a:chExt cx="1231466" cy="3086100"/>
            </a:xfrm>
          </p:grpSpPr>
          <p:sp>
            <p:nvSpPr>
              <p:cNvPr id="624" name="Google Shape;624;p35"/>
              <p:cNvSpPr/>
              <p:nvPr/>
            </p:nvSpPr>
            <p:spPr>
              <a:xfrm>
                <a:off x="916046" y="2772088"/>
                <a:ext cx="1231466" cy="3086100"/>
              </a:xfrm>
              <a:prstGeom prst="roundRect">
                <a:avLst>
                  <a:gd fmla="val 16667"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nvGrpSpPr>
              <p:cNvPr id="625" name="Google Shape;625;p35"/>
              <p:cNvGrpSpPr/>
              <p:nvPr/>
            </p:nvGrpSpPr>
            <p:grpSpPr>
              <a:xfrm>
                <a:off x="985925" y="3171480"/>
                <a:ext cx="1091710" cy="2503476"/>
                <a:chOff x="985925" y="3180235"/>
                <a:chExt cx="1091710" cy="2503476"/>
              </a:xfrm>
            </p:grpSpPr>
            <p:grpSp>
              <p:nvGrpSpPr>
                <p:cNvPr id="626" name="Google Shape;626;p35"/>
                <p:cNvGrpSpPr/>
                <p:nvPr/>
              </p:nvGrpSpPr>
              <p:grpSpPr>
                <a:xfrm>
                  <a:off x="1149144" y="4488865"/>
                  <a:ext cx="765274" cy="1194846"/>
                  <a:chOff x="1760266" y="4496344"/>
                  <a:chExt cx="765274" cy="1194846"/>
                </a:xfrm>
              </p:grpSpPr>
              <p:pic>
                <p:nvPicPr>
                  <p:cNvPr id="627" name="Google Shape;627;p35"/>
                  <p:cNvPicPr preferRelativeResize="0"/>
                  <p:nvPr/>
                </p:nvPicPr>
                <p:blipFill rotWithShape="1">
                  <a:blip r:embed="rId4">
                    <a:alphaModFix/>
                  </a:blip>
                  <a:srcRect b="0" l="0" r="0" t="0"/>
                  <a:stretch/>
                </p:blipFill>
                <p:spPr>
                  <a:xfrm>
                    <a:off x="1789333" y="4496344"/>
                    <a:ext cx="707137" cy="707137"/>
                  </a:xfrm>
                  <a:prstGeom prst="rect">
                    <a:avLst/>
                  </a:prstGeom>
                  <a:noFill/>
                  <a:ln>
                    <a:noFill/>
                  </a:ln>
                </p:spPr>
              </p:pic>
              <p:sp>
                <p:nvSpPr>
                  <p:cNvPr id="628" name="Google Shape;628;p35"/>
                  <p:cNvSpPr/>
                  <p:nvPr/>
                </p:nvSpPr>
                <p:spPr>
                  <a:xfrm>
                    <a:off x="1760266" y="5229525"/>
                    <a:ext cx="76527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Dữ liệu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đám mây</a:t>
                    </a:r>
                    <a:endParaRPr sz="1200">
                      <a:solidFill>
                        <a:schemeClr val="dk1"/>
                      </a:solidFill>
                      <a:latin typeface="Arial"/>
                      <a:ea typeface="Arial"/>
                      <a:cs typeface="Arial"/>
                      <a:sym typeface="Arial"/>
                    </a:endParaRPr>
                  </a:p>
                </p:txBody>
              </p:sp>
            </p:grpSp>
            <p:grpSp>
              <p:nvGrpSpPr>
                <p:cNvPr id="629" name="Google Shape;629;p35"/>
                <p:cNvGrpSpPr/>
                <p:nvPr/>
              </p:nvGrpSpPr>
              <p:grpSpPr>
                <a:xfrm>
                  <a:off x="985925" y="3180235"/>
                  <a:ext cx="1091710" cy="973476"/>
                  <a:chOff x="1597047" y="3263914"/>
                  <a:chExt cx="1091710" cy="973476"/>
                </a:xfrm>
              </p:grpSpPr>
              <p:pic>
                <p:nvPicPr>
                  <p:cNvPr id="630" name="Google Shape;630;p35"/>
                  <p:cNvPicPr preferRelativeResize="0"/>
                  <p:nvPr/>
                </p:nvPicPr>
                <p:blipFill rotWithShape="1">
                  <a:blip r:embed="rId5">
                    <a:alphaModFix/>
                  </a:blip>
                  <a:srcRect b="0" l="0" r="0" t="0"/>
                  <a:stretch/>
                </p:blipFill>
                <p:spPr>
                  <a:xfrm>
                    <a:off x="1789333" y="3263914"/>
                    <a:ext cx="707137" cy="707137"/>
                  </a:xfrm>
                  <a:prstGeom prst="rect">
                    <a:avLst/>
                  </a:prstGeom>
                  <a:noFill/>
                  <a:ln>
                    <a:noFill/>
                  </a:ln>
                </p:spPr>
              </p:pic>
              <p:sp>
                <p:nvSpPr>
                  <p:cNvPr id="631" name="Google Shape;631;p35"/>
                  <p:cNvSpPr/>
                  <p:nvPr/>
                </p:nvSpPr>
                <p:spPr>
                  <a:xfrm>
                    <a:off x="1597047" y="3960391"/>
                    <a:ext cx="109171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Dữ liệu tại chỗ</a:t>
                    </a:r>
                    <a:endParaRPr sz="1200">
                      <a:solidFill>
                        <a:schemeClr val="dk1"/>
                      </a:solidFill>
                      <a:latin typeface="Arial"/>
                      <a:ea typeface="Arial"/>
                      <a:cs typeface="Arial"/>
                      <a:sym typeface="Arial"/>
                    </a:endParaRPr>
                  </a:p>
                </p:txBody>
              </p:sp>
            </p:grpSp>
          </p:grpSp>
        </p:grpSp>
        <p:grpSp>
          <p:nvGrpSpPr>
            <p:cNvPr id="632" name="Google Shape;632;p35"/>
            <p:cNvGrpSpPr/>
            <p:nvPr/>
          </p:nvGrpSpPr>
          <p:grpSpPr>
            <a:xfrm>
              <a:off x="7492889" y="2602659"/>
              <a:ext cx="1189423" cy="3227093"/>
              <a:chOff x="7467489" y="2602659"/>
              <a:chExt cx="1189423" cy="3227093"/>
            </a:xfrm>
          </p:grpSpPr>
          <p:pic>
            <p:nvPicPr>
              <p:cNvPr id="633" name="Google Shape;633;p35"/>
              <p:cNvPicPr preferRelativeResize="0"/>
              <p:nvPr/>
            </p:nvPicPr>
            <p:blipFill rotWithShape="1">
              <a:blip r:embed="rId6">
                <a:alphaModFix/>
              </a:blip>
              <a:srcRect b="0" l="0" r="0" t="0"/>
              <a:stretch/>
            </p:blipFill>
            <p:spPr>
              <a:xfrm>
                <a:off x="7550492" y="4356759"/>
                <a:ext cx="215601" cy="356209"/>
              </a:xfrm>
              <a:prstGeom prst="rect">
                <a:avLst/>
              </a:prstGeom>
              <a:noFill/>
              <a:ln>
                <a:noFill/>
              </a:ln>
            </p:spPr>
          </p:pic>
          <p:pic>
            <p:nvPicPr>
              <p:cNvPr id="634" name="Google Shape;634;p35"/>
              <p:cNvPicPr preferRelativeResize="0"/>
              <p:nvPr/>
            </p:nvPicPr>
            <p:blipFill rotWithShape="1">
              <a:blip r:embed="rId7">
                <a:alphaModFix/>
              </a:blip>
              <a:srcRect b="0" l="0" r="0" t="0"/>
              <a:stretch/>
            </p:blipFill>
            <p:spPr>
              <a:xfrm>
                <a:off x="7508208" y="3798466"/>
                <a:ext cx="312224" cy="312223"/>
              </a:xfrm>
              <a:prstGeom prst="rect">
                <a:avLst/>
              </a:prstGeom>
              <a:noFill/>
              <a:ln>
                <a:noFill/>
              </a:ln>
            </p:spPr>
          </p:pic>
          <p:pic>
            <p:nvPicPr>
              <p:cNvPr id="635" name="Google Shape;635;p35"/>
              <p:cNvPicPr preferRelativeResize="0"/>
              <p:nvPr/>
            </p:nvPicPr>
            <p:blipFill rotWithShape="1">
              <a:blip r:embed="rId8">
                <a:alphaModFix/>
              </a:blip>
              <a:srcRect b="0" l="0" r="0" t="0"/>
              <a:stretch/>
            </p:blipFill>
            <p:spPr>
              <a:xfrm>
                <a:off x="7467489" y="5581930"/>
                <a:ext cx="393663" cy="190533"/>
              </a:xfrm>
              <a:prstGeom prst="rect">
                <a:avLst/>
              </a:prstGeom>
              <a:noFill/>
              <a:ln>
                <a:noFill/>
              </a:ln>
            </p:spPr>
          </p:pic>
          <p:pic>
            <p:nvPicPr>
              <p:cNvPr id="636" name="Google Shape;636;p35"/>
              <p:cNvPicPr preferRelativeResize="0"/>
              <p:nvPr/>
            </p:nvPicPr>
            <p:blipFill rotWithShape="1">
              <a:blip r:embed="rId9">
                <a:alphaModFix/>
              </a:blip>
              <a:srcRect b="0" l="0" r="0" t="0"/>
              <a:stretch/>
            </p:blipFill>
            <p:spPr>
              <a:xfrm>
                <a:off x="7491793" y="3216729"/>
                <a:ext cx="345055" cy="296412"/>
              </a:xfrm>
              <a:prstGeom prst="rect">
                <a:avLst/>
              </a:prstGeom>
              <a:noFill/>
              <a:ln>
                <a:noFill/>
              </a:ln>
            </p:spPr>
          </p:pic>
          <p:pic>
            <p:nvPicPr>
              <p:cNvPr id="637" name="Google Shape;637;p35"/>
              <p:cNvPicPr preferRelativeResize="0"/>
              <p:nvPr/>
            </p:nvPicPr>
            <p:blipFill rotWithShape="1">
              <a:blip r:embed="rId10">
                <a:alphaModFix/>
              </a:blip>
              <a:srcRect b="0" l="0" r="0" t="0"/>
              <a:stretch/>
            </p:blipFill>
            <p:spPr>
              <a:xfrm>
                <a:off x="7498977" y="4962781"/>
                <a:ext cx="318631" cy="302020"/>
              </a:xfrm>
              <a:prstGeom prst="rect">
                <a:avLst/>
              </a:prstGeom>
              <a:noFill/>
              <a:ln>
                <a:noFill/>
              </a:ln>
            </p:spPr>
          </p:pic>
          <p:pic>
            <p:nvPicPr>
              <p:cNvPr id="638" name="Google Shape;638;p35"/>
              <p:cNvPicPr preferRelativeResize="0"/>
              <p:nvPr/>
            </p:nvPicPr>
            <p:blipFill rotWithShape="1">
              <a:blip r:embed="rId11">
                <a:alphaModFix/>
              </a:blip>
              <a:srcRect b="0" l="0" r="0" t="0"/>
              <a:stretch/>
            </p:blipFill>
            <p:spPr>
              <a:xfrm>
                <a:off x="7480679" y="2602659"/>
                <a:ext cx="367283" cy="367283"/>
              </a:xfrm>
              <a:prstGeom prst="rect">
                <a:avLst/>
              </a:prstGeom>
              <a:noFill/>
              <a:ln>
                <a:noFill/>
              </a:ln>
            </p:spPr>
          </p:pic>
          <p:sp>
            <p:nvSpPr>
              <p:cNvPr id="639" name="Google Shape;639;p35"/>
              <p:cNvSpPr/>
              <p:nvPr/>
            </p:nvSpPr>
            <p:spPr>
              <a:xfrm>
                <a:off x="7807704" y="2668182"/>
                <a:ext cx="84920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Trang Web</a:t>
                </a:r>
                <a:endParaRPr sz="1200">
                  <a:solidFill>
                    <a:schemeClr val="dk1"/>
                  </a:solidFill>
                  <a:latin typeface="Arial"/>
                  <a:ea typeface="Arial"/>
                  <a:cs typeface="Arial"/>
                  <a:sym typeface="Arial"/>
                </a:endParaRPr>
              </a:p>
            </p:txBody>
          </p:sp>
          <p:sp>
            <p:nvSpPr>
              <p:cNvPr id="640" name="Google Shape;640;p35"/>
              <p:cNvSpPr/>
              <p:nvPr/>
            </p:nvSpPr>
            <p:spPr>
              <a:xfrm>
                <a:off x="7884924" y="4391314"/>
                <a:ext cx="66877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Di động</a:t>
                </a:r>
                <a:endParaRPr sz="1200">
                  <a:solidFill>
                    <a:schemeClr val="dk1"/>
                  </a:solidFill>
                  <a:latin typeface="Arial"/>
                  <a:ea typeface="Arial"/>
                  <a:cs typeface="Arial"/>
                  <a:sym typeface="Arial"/>
                </a:endParaRPr>
              </a:p>
            </p:txBody>
          </p:sp>
          <p:sp>
            <p:nvSpPr>
              <p:cNvPr id="641" name="Google Shape;641;p35"/>
              <p:cNvSpPr/>
              <p:nvPr/>
            </p:nvSpPr>
            <p:spPr>
              <a:xfrm>
                <a:off x="7905764" y="4972548"/>
                <a:ext cx="52610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Excel</a:t>
                </a:r>
                <a:endParaRPr sz="1200">
                  <a:solidFill>
                    <a:schemeClr val="dk1"/>
                  </a:solidFill>
                  <a:latin typeface="Arial"/>
                  <a:ea typeface="Arial"/>
                  <a:cs typeface="Arial"/>
                  <a:sym typeface="Arial"/>
                </a:endParaRPr>
              </a:p>
            </p:txBody>
          </p:sp>
          <p:sp>
            <p:nvSpPr>
              <p:cNvPr id="642" name="Google Shape;642;p35"/>
              <p:cNvSpPr/>
              <p:nvPr/>
            </p:nvSpPr>
            <p:spPr>
              <a:xfrm>
                <a:off x="7949892" y="3226343"/>
                <a:ext cx="59663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Nhúng</a:t>
                </a:r>
                <a:endParaRPr sz="1200">
                  <a:solidFill>
                    <a:schemeClr val="dk1"/>
                  </a:solidFill>
                  <a:latin typeface="Arial"/>
                  <a:ea typeface="Arial"/>
                  <a:cs typeface="Arial"/>
                  <a:sym typeface="Arial"/>
                </a:endParaRPr>
              </a:p>
            </p:txBody>
          </p:sp>
          <p:sp>
            <p:nvSpPr>
              <p:cNvPr id="643" name="Google Shape;643;p35"/>
              <p:cNvSpPr/>
              <p:nvPr/>
            </p:nvSpPr>
            <p:spPr>
              <a:xfrm>
                <a:off x="7911792" y="3812773"/>
                <a:ext cx="69121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Cortana</a:t>
                </a:r>
                <a:endParaRPr sz="1200">
                  <a:solidFill>
                    <a:schemeClr val="dk1"/>
                  </a:solidFill>
                  <a:latin typeface="Arial"/>
                  <a:ea typeface="Arial"/>
                  <a:cs typeface="Arial"/>
                  <a:sym typeface="Arial"/>
                </a:endParaRPr>
              </a:p>
            </p:txBody>
          </p:sp>
          <p:sp>
            <p:nvSpPr>
              <p:cNvPr id="644" name="Google Shape;644;p35"/>
              <p:cNvSpPr/>
              <p:nvPr/>
            </p:nvSpPr>
            <p:spPr>
              <a:xfrm>
                <a:off x="7949892" y="5552753"/>
                <a:ext cx="51809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a:t>
                </a:r>
                <a:endParaRPr sz="1200">
                  <a:solidFill>
                    <a:schemeClr val="dk1"/>
                  </a:solidFill>
                  <a:latin typeface="Arial"/>
                  <a:ea typeface="Arial"/>
                  <a:cs typeface="Arial"/>
                  <a:sym typeface="Arial"/>
                </a:endParaRPr>
              </a:p>
            </p:txBody>
          </p:sp>
        </p:grpSp>
        <p:grpSp>
          <p:nvGrpSpPr>
            <p:cNvPr id="645" name="Google Shape;645;p35"/>
            <p:cNvGrpSpPr/>
            <p:nvPr/>
          </p:nvGrpSpPr>
          <p:grpSpPr>
            <a:xfrm flipH="1">
              <a:off x="7375104" y="2602659"/>
              <a:ext cx="45719" cy="3267703"/>
              <a:chOff x="7243024" y="2602659"/>
              <a:chExt cx="137160" cy="3267703"/>
            </a:xfrm>
          </p:grpSpPr>
          <p:sp>
            <p:nvSpPr>
              <p:cNvPr id="646" name="Google Shape;646;p35"/>
              <p:cNvSpPr/>
              <p:nvPr/>
            </p:nvSpPr>
            <p:spPr>
              <a:xfrm>
                <a:off x="7243024" y="2602659"/>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647" name="Google Shape;647;p35"/>
              <p:cNvSpPr/>
              <p:nvPr/>
            </p:nvSpPr>
            <p:spPr>
              <a:xfrm>
                <a:off x="7243024" y="3188490"/>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648" name="Google Shape;648;p35"/>
              <p:cNvSpPr/>
              <p:nvPr/>
            </p:nvSpPr>
            <p:spPr>
              <a:xfrm>
                <a:off x="7243024" y="3773911"/>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649" name="Google Shape;649;p35"/>
              <p:cNvSpPr/>
              <p:nvPr/>
            </p:nvSpPr>
            <p:spPr>
              <a:xfrm>
                <a:off x="7243024" y="4359742"/>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650" name="Google Shape;650;p35"/>
              <p:cNvSpPr/>
              <p:nvPr/>
            </p:nvSpPr>
            <p:spPr>
              <a:xfrm>
                <a:off x="7243024" y="4943487"/>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651" name="Google Shape;651;p35"/>
              <p:cNvSpPr/>
              <p:nvPr/>
            </p:nvSpPr>
            <p:spPr>
              <a:xfrm>
                <a:off x="7243024" y="5527232"/>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cxnSp>
          <p:nvCxnSpPr>
            <p:cNvPr id="652" name="Google Shape;652;p35"/>
            <p:cNvCxnSpPr/>
            <p:nvPr/>
          </p:nvCxnSpPr>
          <p:spPr>
            <a:xfrm flipH="1" rot="10800000">
              <a:off x="2581168" y="4339408"/>
              <a:ext cx="453567" cy="331"/>
            </a:xfrm>
            <a:prstGeom prst="straightConnector1">
              <a:avLst/>
            </a:prstGeom>
            <a:noFill/>
            <a:ln cap="flat" cmpd="sng" w="19050">
              <a:solidFill>
                <a:srgbClr val="1F45BC"/>
              </a:solidFill>
              <a:prstDash val="solid"/>
              <a:miter lim="800000"/>
              <a:headEnd len="sm" w="sm" type="none"/>
              <a:tailEnd len="med" w="med" type="triangle"/>
            </a:ln>
          </p:spPr>
        </p:cxnSp>
        <p:grpSp>
          <p:nvGrpSpPr>
            <p:cNvPr id="653" name="Google Shape;653;p35"/>
            <p:cNvGrpSpPr/>
            <p:nvPr/>
          </p:nvGrpSpPr>
          <p:grpSpPr>
            <a:xfrm>
              <a:off x="7375104" y="2774224"/>
              <a:ext cx="600" cy="2924700"/>
              <a:chOff x="7358330" y="2774224"/>
              <a:chExt cx="600" cy="2924700"/>
            </a:xfrm>
          </p:grpSpPr>
          <p:cxnSp>
            <p:nvCxnSpPr>
              <p:cNvPr id="654" name="Google Shape;654;p35"/>
              <p:cNvCxnSpPr>
                <a:stCxn id="646" idx="3"/>
                <a:endCxn id="651" idx="3"/>
              </p:cNvCxnSpPr>
              <p:nvPr/>
            </p:nvCxnSpPr>
            <p:spPr>
              <a:xfrm>
                <a:off x="7358330" y="2774224"/>
                <a:ext cx="600" cy="2924700"/>
              </a:xfrm>
              <a:prstGeom prst="bentConnector3">
                <a:avLst>
                  <a:gd fmla="val 1932079" name="adj1"/>
                </a:avLst>
              </a:prstGeom>
              <a:noFill/>
              <a:ln cap="flat" cmpd="sng" w="19050">
                <a:solidFill>
                  <a:srgbClr val="1F45BC"/>
                </a:solidFill>
                <a:prstDash val="solid"/>
                <a:miter lim="800000"/>
                <a:headEnd len="med" w="med" type="triangle"/>
                <a:tailEnd len="med" w="med" type="triangle"/>
              </a:ln>
            </p:spPr>
          </p:cxnSp>
          <p:cxnSp>
            <p:nvCxnSpPr>
              <p:cNvPr id="655" name="Google Shape;655;p35"/>
              <p:cNvCxnSpPr>
                <a:stCxn id="647" idx="3"/>
                <a:endCxn id="650" idx="3"/>
              </p:cNvCxnSpPr>
              <p:nvPr/>
            </p:nvCxnSpPr>
            <p:spPr>
              <a:xfrm>
                <a:off x="7358330" y="3360055"/>
                <a:ext cx="600" cy="1755000"/>
              </a:xfrm>
              <a:prstGeom prst="bentConnector3">
                <a:avLst>
                  <a:gd fmla="val 1932079" name="adj1"/>
                </a:avLst>
              </a:prstGeom>
              <a:noFill/>
              <a:ln cap="flat" cmpd="sng" w="19050">
                <a:solidFill>
                  <a:srgbClr val="1F45BC"/>
                </a:solidFill>
                <a:prstDash val="solid"/>
                <a:miter lim="800000"/>
                <a:headEnd len="med" w="med" type="triangle"/>
                <a:tailEnd len="med" w="med" type="triangle"/>
              </a:ln>
            </p:spPr>
          </p:cxnSp>
          <p:cxnSp>
            <p:nvCxnSpPr>
              <p:cNvPr id="656" name="Google Shape;656;p35"/>
              <p:cNvCxnSpPr>
                <a:stCxn id="648" idx="3"/>
                <a:endCxn id="649" idx="3"/>
              </p:cNvCxnSpPr>
              <p:nvPr/>
            </p:nvCxnSpPr>
            <p:spPr>
              <a:xfrm>
                <a:off x="7358330" y="3945476"/>
                <a:ext cx="600" cy="585900"/>
              </a:xfrm>
              <a:prstGeom prst="bentConnector3">
                <a:avLst>
                  <a:gd fmla="val 1932079" name="adj1"/>
                </a:avLst>
              </a:prstGeom>
              <a:noFill/>
              <a:ln cap="flat" cmpd="sng" w="19050">
                <a:solidFill>
                  <a:srgbClr val="1F45BC"/>
                </a:solidFill>
                <a:prstDash val="solid"/>
                <a:miter lim="800000"/>
                <a:headEnd len="med" w="med" type="triangle"/>
                <a:tailEnd len="med" w="med" type="triangle"/>
              </a:ln>
            </p:spPr>
          </p:cxnSp>
        </p:grpSp>
        <p:cxnSp>
          <p:nvCxnSpPr>
            <p:cNvPr id="657" name="Google Shape;657;p35"/>
            <p:cNvCxnSpPr/>
            <p:nvPr/>
          </p:nvCxnSpPr>
          <p:spPr>
            <a:xfrm flipH="1" rot="10800000">
              <a:off x="6751628" y="4333057"/>
              <a:ext cx="421589" cy="1"/>
            </a:xfrm>
            <a:prstGeom prst="straightConnector1">
              <a:avLst/>
            </a:prstGeom>
            <a:noFill/>
            <a:ln cap="flat" cmpd="sng" w="19050">
              <a:solidFill>
                <a:srgbClr val="1F45BC"/>
              </a:solidFill>
              <a:prstDash val="solid"/>
              <a:miter lim="800000"/>
              <a:headEnd len="sm" w="sm" type="none"/>
              <a:tailEnd len="med" w="med" type="triangle"/>
            </a:ln>
          </p:spPr>
        </p:cxn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3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664" name="Google Shape;664;p3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Công cụ hỗ trợ của Power BI </a:t>
            </a:r>
            <a:endParaRPr/>
          </a:p>
        </p:txBody>
      </p:sp>
      <p:sp>
        <p:nvSpPr>
          <p:cNvPr id="665" name="Google Shape;665;p3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666" name="Google Shape;666;p3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Chúng ta có thể làm gì với Power BI?</a:t>
            </a:r>
            <a:endParaRPr/>
          </a:p>
        </p:txBody>
      </p:sp>
      <p:grpSp>
        <p:nvGrpSpPr>
          <p:cNvPr id="667" name="Google Shape;667;p36"/>
          <p:cNvGrpSpPr/>
          <p:nvPr/>
        </p:nvGrpSpPr>
        <p:grpSpPr>
          <a:xfrm>
            <a:off x="602728" y="3024449"/>
            <a:ext cx="8582670" cy="2080279"/>
            <a:chOff x="814949" y="2922849"/>
            <a:chExt cx="8236678" cy="2080279"/>
          </a:xfrm>
        </p:grpSpPr>
        <p:pic>
          <p:nvPicPr>
            <p:cNvPr id="668" name="Google Shape;668;p36"/>
            <p:cNvPicPr preferRelativeResize="0"/>
            <p:nvPr/>
          </p:nvPicPr>
          <p:blipFill rotWithShape="1">
            <a:blip r:embed="rId3">
              <a:alphaModFix/>
            </a:blip>
            <a:srcRect b="0" l="0" r="0" t="0"/>
            <a:stretch/>
          </p:blipFill>
          <p:spPr>
            <a:xfrm>
              <a:off x="1472415" y="3433659"/>
              <a:ext cx="417577" cy="298705"/>
            </a:xfrm>
            <a:prstGeom prst="rect">
              <a:avLst/>
            </a:prstGeom>
            <a:noFill/>
            <a:ln>
              <a:noFill/>
            </a:ln>
          </p:spPr>
        </p:pic>
        <p:pic>
          <p:nvPicPr>
            <p:cNvPr id="669" name="Google Shape;669;p36"/>
            <p:cNvPicPr preferRelativeResize="0"/>
            <p:nvPr/>
          </p:nvPicPr>
          <p:blipFill rotWithShape="1">
            <a:blip r:embed="rId4">
              <a:alphaModFix/>
            </a:blip>
            <a:srcRect b="0" l="0" r="0" t="0"/>
            <a:stretch/>
          </p:blipFill>
          <p:spPr>
            <a:xfrm>
              <a:off x="6222000" y="3320883"/>
              <a:ext cx="563881" cy="524257"/>
            </a:xfrm>
            <a:prstGeom prst="rect">
              <a:avLst/>
            </a:prstGeom>
            <a:noFill/>
            <a:ln>
              <a:noFill/>
            </a:ln>
          </p:spPr>
        </p:pic>
        <p:pic>
          <p:nvPicPr>
            <p:cNvPr id="670" name="Google Shape;670;p36"/>
            <p:cNvPicPr preferRelativeResize="0"/>
            <p:nvPr/>
          </p:nvPicPr>
          <p:blipFill rotWithShape="1">
            <a:blip r:embed="rId5">
              <a:alphaModFix/>
            </a:blip>
            <a:srcRect b="0" l="0" r="0" t="0"/>
            <a:stretch/>
          </p:blipFill>
          <p:spPr>
            <a:xfrm>
              <a:off x="7950962" y="3494619"/>
              <a:ext cx="310897" cy="176784"/>
            </a:xfrm>
            <a:prstGeom prst="rect">
              <a:avLst/>
            </a:prstGeom>
            <a:noFill/>
            <a:ln>
              <a:noFill/>
            </a:ln>
          </p:spPr>
        </p:pic>
        <p:pic>
          <p:nvPicPr>
            <p:cNvPr id="671" name="Google Shape;671;p36"/>
            <p:cNvPicPr preferRelativeResize="0"/>
            <p:nvPr/>
          </p:nvPicPr>
          <p:blipFill rotWithShape="1">
            <a:blip r:embed="rId6">
              <a:alphaModFix/>
            </a:blip>
            <a:srcRect b="0" l="0" r="0" t="0"/>
            <a:stretch/>
          </p:blipFill>
          <p:spPr>
            <a:xfrm>
              <a:off x="2988379" y="3358983"/>
              <a:ext cx="591313" cy="448057"/>
            </a:xfrm>
            <a:prstGeom prst="rect">
              <a:avLst/>
            </a:prstGeom>
            <a:noFill/>
            <a:ln>
              <a:noFill/>
            </a:ln>
          </p:spPr>
        </p:pic>
        <p:pic>
          <p:nvPicPr>
            <p:cNvPr id="672" name="Google Shape;672;p36"/>
            <p:cNvPicPr preferRelativeResize="0"/>
            <p:nvPr/>
          </p:nvPicPr>
          <p:blipFill rotWithShape="1">
            <a:blip r:embed="rId7">
              <a:alphaModFix/>
            </a:blip>
            <a:srcRect b="0" l="0" r="0" t="0"/>
            <a:stretch/>
          </p:blipFill>
          <p:spPr>
            <a:xfrm>
              <a:off x="4810030" y="3387939"/>
              <a:ext cx="246889" cy="390145"/>
            </a:xfrm>
            <a:prstGeom prst="rect">
              <a:avLst/>
            </a:prstGeom>
            <a:noFill/>
            <a:ln>
              <a:noFill/>
            </a:ln>
          </p:spPr>
        </p:pic>
        <p:sp>
          <p:nvSpPr>
            <p:cNvPr id="673" name="Google Shape;673;p36"/>
            <p:cNvSpPr/>
            <p:nvPr/>
          </p:nvSpPr>
          <p:spPr>
            <a:xfrm>
              <a:off x="1404142" y="2922849"/>
              <a:ext cx="55412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Tác giả</a:t>
              </a:r>
              <a:endParaRPr sz="1100">
                <a:solidFill>
                  <a:srgbClr val="1F45BC"/>
                </a:solidFill>
                <a:latin typeface="Arial"/>
                <a:ea typeface="Arial"/>
                <a:cs typeface="Arial"/>
                <a:sym typeface="Arial"/>
              </a:endParaRPr>
            </a:p>
          </p:txBody>
        </p:sp>
        <p:sp>
          <p:nvSpPr>
            <p:cNvPr id="674" name="Google Shape;674;p36"/>
            <p:cNvSpPr/>
            <p:nvPr/>
          </p:nvSpPr>
          <p:spPr>
            <a:xfrm>
              <a:off x="2664818" y="2922849"/>
              <a:ext cx="124793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Chia sẻ và phối hợp</a:t>
              </a:r>
              <a:endParaRPr sz="1100">
                <a:solidFill>
                  <a:srgbClr val="1F45BC"/>
                </a:solidFill>
                <a:latin typeface="Arial"/>
                <a:ea typeface="Arial"/>
                <a:cs typeface="Arial"/>
                <a:sym typeface="Arial"/>
              </a:endParaRPr>
            </a:p>
          </p:txBody>
        </p:sp>
        <p:sp>
          <p:nvSpPr>
            <p:cNvPr id="675" name="Google Shape;675;p36"/>
            <p:cNvSpPr/>
            <p:nvPr/>
          </p:nvSpPr>
          <p:spPr>
            <a:xfrm>
              <a:off x="4113942" y="2922849"/>
              <a:ext cx="156484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Large scale deployments</a:t>
              </a:r>
              <a:endParaRPr sz="1100">
                <a:solidFill>
                  <a:srgbClr val="1F45BC"/>
                </a:solidFill>
                <a:latin typeface="Arial"/>
                <a:ea typeface="Arial"/>
                <a:cs typeface="Arial"/>
                <a:sym typeface="Arial"/>
              </a:endParaRPr>
            </a:p>
          </p:txBody>
        </p:sp>
        <p:sp>
          <p:nvSpPr>
            <p:cNvPr id="676" name="Google Shape;676;p36"/>
            <p:cNvSpPr/>
            <p:nvPr/>
          </p:nvSpPr>
          <p:spPr>
            <a:xfrm>
              <a:off x="5803054" y="2922849"/>
              <a:ext cx="140177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Share and collaborate</a:t>
              </a:r>
              <a:endParaRPr sz="1100">
                <a:solidFill>
                  <a:srgbClr val="1F45BC"/>
                </a:solidFill>
                <a:latin typeface="Arial"/>
                <a:ea typeface="Arial"/>
                <a:cs typeface="Arial"/>
                <a:sym typeface="Arial"/>
              </a:endParaRPr>
            </a:p>
          </p:txBody>
        </p:sp>
        <p:sp>
          <p:nvSpPr>
            <p:cNvPr id="677" name="Google Shape;677;p36"/>
            <p:cNvSpPr/>
            <p:nvPr/>
          </p:nvSpPr>
          <p:spPr>
            <a:xfrm>
              <a:off x="7795996" y="2922849"/>
              <a:ext cx="63104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App dev</a:t>
              </a:r>
              <a:endParaRPr sz="1100">
                <a:solidFill>
                  <a:srgbClr val="1F45BC"/>
                </a:solidFill>
                <a:latin typeface="Arial"/>
                <a:ea typeface="Arial"/>
                <a:cs typeface="Arial"/>
                <a:sym typeface="Arial"/>
              </a:endParaRPr>
            </a:p>
          </p:txBody>
        </p:sp>
        <p:sp>
          <p:nvSpPr>
            <p:cNvPr id="678" name="Google Shape;678;p36"/>
            <p:cNvSpPr/>
            <p:nvPr/>
          </p:nvSpPr>
          <p:spPr>
            <a:xfrm>
              <a:off x="1320300" y="3948518"/>
              <a:ext cx="72180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66A1FE"/>
                  </a:solidFill>
                  <a:latin typeface="Arial"/>
                  <a:ea typeface="Arial"/>
                  <a:cs typeface="Arial"/>
                  <a:sym typeface="Arial"/>
                </a:rPr>
                <a:t>Power BI</a:t>
              </a:r>
              <a:endParaRPr/>
            </a:p>
            <a:p>
              <a:pPr indent="0" lvl="0" marL="0" marR="0" rtl="0" algn="ctr">
                <a:spcBef>
                  <a:spcPts val="0"/>
                </a:spcBef>
                <a:spcAft>
                  <a:spcPts val="0"/>
                </a:spcAft>
                <a:buNone/>
              </a:pPr>
              <a:r>
                <a:rPr lang="en-US" sz="1200">
                  <a:solidFill>
                    <a:srgbClr val="66A1FE"/>
                  </a:solidFill>
                  <a:latin typeface="Arial"/>
                  <a:ea typeface="Arial"/>
                  <a:cs typeface="Arial"/>
                  <a:sym typeface="Arial"/>
                </a:rPr>
                <a:t>Desktop</a:t>
              </a:r>
              <a:endParaRPr sz="1200">
                <a:solidFill>
                  <a:srgbClr val="66A1FE"/>
                </a:solidFill>
                <a:latin typeface="Arial"/>
                <a:ea typeface="Arial"/>
                <a:cs typeface="Arial"/>
                <a:sym typeface="Arial"/>
              </a:endParaRPr>
            </a:p>
          </p:txBody>
        </p:sp>
        <p:sp>
          <p:nvSpPr>
            <p:cNvPr id="679" name="Google Shape;679;p36"/>
            <p:cNvSpPr/>
            <p:nvPr/>
          </p:nvSpPr>
          <p:spPr>
            <a:xfrm>
              <a:off x="2934127" y="3948518"/>
              <a:ext cx="70931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66A1FE"/>
                  </a:solidFill>
                  <a:latin typeface="Arial"/>
                  <a:ea typeface="Arial"/>
                  <a:cs typeface="Arial"/>
                  <a:sym typeface="Arial"/>
                </a:rPr>
                <a:t>Dịch vụ</a:t>
              </a:r>
              <a:endParaRPr/>
            </a:p>
            <a:p>
              <a:pPr indent="0" lvl="0" marL="0" marR="0" rtl="0" algn="ctr">
                <a:spcBef>
                  <a:spcPts val="0"/>
                </a:spcBef>
                <a:spcAft>
                  <a:spcPts val="0"/>
                </a:spcAft>
                <a:buNone/>
              </a:pPr>
              <a:r>
                <a:rPr lang="en-US" sz="1200">
                  <a:solidFill>
                    <a:srgbClr val="66A1FE"/>
                  </a:solidFill>
                  <a:latin typeface="Arial"/>
                  <a:ea typeface="Arial"/>
                  <a:cs typeface="Arial"/>
                  <a:sym typeface="Arial"/>
                </a:rPr>
                <a:t>Power BI</a:t>
              </a:r>
              <a:endParaRPr/>
            </a:p>
          </p:txBody>
        </p:sp>
        <p:sp>
          <p:nvSpPr>
            <p:cNvPr id="680" name="Google Shape;680;p36"/>
            <p:cNvSpPr/>
            <p:nvPr/>
          </p:nvSpPr>
          <p:spPr>
            <a:xfrm>
              <a:off x="4525460" y="3948518"/>
              <a:ext cx="74180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66A1FE"/>
                  </a:solidFill>
                  <a:latin typeface="Arial"/>
                  <a:ea typeface="Arial"/>
                  <a:cs typeface="Arial"/>
                  <a:sym typeface="Arial"/>
                </a:rPr>
                <a:t>Power BI</a:t>
              </a:r>
              <a:endParaRPr/>
            </a:p>
            <a:p>
              <a:pPr indent="0" lvl="0" marL="0" marR="0" rtl="0" algn="ctr">
                <a:spcBef>
                  <a:spcPts val="0"/>
                </a:spcBef>
                <a:spcAft>
                  <a:spcPts val="0"/>
                </a:spcAft>
                <a:buNone/>
              </a:pPr>
              <a:r>
                <a:rPr lang="en-US" sz="1200">
                  <a:solidFill>
                    <a:srgbClr val="66A1FE"/>
                  </a:solidFill>
                  <a:latin typeface="Arial"/>
                  <a:ea typeface="Arial"/>
                  <a:cs typeface="Arial"/>
                  <a:sym typeface="Arial"/>
                </a:rPr>
                <a:t>Premium</a:t>
              </a:r>
              <a:endParaRPr sz="1200">
                <a:solidFill>
                  <a:srgbClr val="66A1FE"/>
                </a:solidFill>
                <a:latin typeface="Arial"/>
                <a:ea typeface="Arial"/>
                <a:cs typeface="Arial"/>
                <a:sym typeface="Arial"/>
              </a:endParaRPr>
            </a:p>
          </p:txBody>
        </p:sp>
        <p:sp>
          <p:nvSpPr>
            <p:cNvPr id="681" name="Google Shape;681;p36"/>
            <p:cNvSpPr/>
            <p:nvPr/>
          </p:nvSpPr>
          <p:spPr>
            <a:xfrm>
              <a:off x="5892749" y="3948518"/>
              <a:ext cx="122239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66A1FE"/>
                  </a:solidFill>
                  <a:latin typeface="Arial"/>
                  <a:ea typeface="Arial"/>
                  <a:cs typeface="Arial"/>
                  <a:sym typeface="Arial"/>
                </a:rPr>
                <a:t>Báo cáo máy chủ </a:t>
              </a:r>
              <a:endParaRPr/>
            </a:p>
            <a:p>
              <a:pPr indent="0" lvl="0" marL="0" marR="0" rtl="0" algn="ctr">
                <a:spcBef>
                  <a:spcPts val="0"/>
                </a:spcBef>
                <a:spcAft>
                  <a:spcPts val="0"/>
                </a:spcAft>
                <a:buNone/>
              </a:pPr>
              <a:r>
                <a:rPr lang="en-US" sz="1200">
                  <a:solidFill>
                    <a:srgbClr val="66A1FE"/>
                  </a:solidFill>
                  <a:latin typeface="Arial"/>
                  <a:ea typeface="Arial"/>
                  <a:cs typeface="Arial"/>
                  <a:sym typeface="Arial"/>
                </a:rPr>
                <a:t>Power BI</a:t>
              </a:r>
              <a:endParaRPr/>
            </a:p>
          </p:txBody>
        </p:sp>
        <p:sp>
          <p:nvSpPr>
            <p:cNvPr id="682" name="Google Shape;682;p36"/>
            <p:cNvSpPr/>
            <p:nvPr/>
          </p:nvSpPr>
          <p:spPr>
            <a:xfrm>
              <a:off x="7699849" y="3948518"/>
              <a:ext cx="82334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66A1FE"/>
                  </a:solidFill>
                  <a:latin typeface="Arial"/>
                  <a:ea typeface="Arial"/>
                  <a:cs typeface="Arial"/>
                  <a:sym typeface="Arial"/>
                </a:rPr>
                <a:t> Power BI</a:t>
              </a:r>
              <a:endParaRPr sz="1200">
                <a:solidFill>
                  <a:srgbClr val="66A1FE"/>
                </a:solidFill>
                <a:latin typeface="Arial"/>
                <a:ea typeface="Arial"/>
                <a:cs typeface="Arial"/>
                <a:sym typeface="Arial"/>
              </a:endParaRPr>
            </a:p>
            <a:p>
              <a:pPr indent="0" lvl="0" marL="0" marR="0" rtl="0" algn="ctr">
                <a:spcBef>
                  <a:spcPts val="0"/>
                </a:spcBef>
                <a:spcAft>
                  <a:spcPts val="0"/>
                </a:spcAft>
                <a:buNone/>
              </a:pPr>
              <a:r>
                <a:rPr lang="en-US" sz="1200">
                  <a:solidFill>
                    <a:srgbClr val="66A1FE"/>
                  </a:solidFill>
                  <a:latin typeface="Arial"/>
                  <a:ea typeface="Arial"/>
                  <a:cs typeface="Arial"/>
                  <a:sym typeface="Arial"/>
                </a:rPr>
                <a:t>Embedded</a:t>
              </a:r>
              <a:endParaRPr sz="1200">
                <a:solidFill>
                  <a:srgbClr val="66A1FE"/>
                </a:solidFill>
                <a:latin typeface="Arial"/>
                <a:ea typeface="Arial"/>
                <a:cs typeface="Arial"/>
                <a:sym typeface="Arial"/>
              </a:endParaRPr>
            </a:p>
          </p:txBody>
        </p:sp>
        <p:sp>
          <p:nvSpPr>
            <p:cNvPr id="683" name="Google Shape;683;p36"/>
            <p:cNvSpPr/>
            <p:nvPr/>
          </p:nvSpPr>
          <p:spPr>
            <a:xfrm>
              <a:off x="814949" y="4587630"/>
              <a:ext cx="1732525"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Phân tích dữ liệu miễn phí</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Và công cụ soạn thảo báo cáo</a:t>
              </a:r>
              <a:endParaRPr sz="1050">
                <a:solidFill>
                  <a:srgbClr val="1F45BC"/>
                </a:solidFill>
                <a:latin typeface="Arial"/>
                <a:ea typeface="Arial"/>
                <a:cs typeface="Arial"/>
                <a:sym typeface="Arial"/>
              </a:endParaRPr>
            </a:p>
          </p:txBody>
        </p:sp>
        <p:sp>
          <p:nvSpPr>
            <p:cNvPr id="684" name="Google Shape;684;p36"/>
            <p:cNvSpPr/>
            <p:nvPr/>
          </p:nvSpPr>
          <p:spPr>
            <a:xfrm>
              <a:off x="2386373" y="4587630"/>
              <a:ext cx="1804829"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Hiện đại dựa trên đám mây</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Giải pháp phân tích kinh doanh</a:t>
              </a:r>
              <a:endParaRPr sz="1050">
                <a:solidFill>
                  <a:srgbClr val="1F45BC"/>
                </a:solidFill>
                <a:latin typeface="Arial"/>
                <a:ea typeface="Arial"/>
                <a:cs typeface="Arial"/>
                <a:sym typeface="Arial"/>
              </a:endParaRPr>
            </a:p>
          </p:txBody>
        </p:sp>
        <p:sp>
          <p:nvSpPr>
            <p:cNvPr id="685" name="Google Shape;685;p36"/>
            <p:cNvSpPr/>
            <p:nvPr/>
          </p:nvSpPr>
          <p:spPr>
            <a:xfrm>
              <a:off x="4143177" y="4587630"/>
              <a:ext cx="1506383"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Công suất dành riêng cho</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Tăng hiệu suất</a:t>
              </a:r>
              <a:endParaRPr sz="1050">
                <a:solidFill>
                  <a:srgbClr val="1F45BC"/>
                </a:solidFill>
                <a:latin typeface="Arial"/>
                <a:ea typeface="Arial"/>
                <a:cs typeface="Arial"/>
                <a:sym typeface="Arial"/>
              </a:endParaRPr>
            </a:p>
          </p:txBody>
        </p:sp>
        <p:sp>
          <p:nvSpPr>
            <p:cNvPr id="686" name="Google Shape;686;p36"/>
            <p:cNvSpPr/>
            <p:nvPr/>
          </p:nvSpPr>
          <p:spPr>
            <a:xfrm>
              <a:off x="5778443" y="4587630"/>
              <a:ext cx="145100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Máy chủ báo cáo tại chỗ</a:t>
              </a:r>
              <a:endParaRPr sz="1050">
                <a:solidFill>
                  <a:srgbClr val="1F45BC"/>
                </a:solidFill>
                <a:latin typeface="Arial"/>
                <a:ea typeface="Arial"/>
                <a:cs typeface="Arial"/>
                <a:sym typeface="Arial"/>
              </a:endParaRPr>
            </a:p>
          </p:txBody>
        </p:sp>
        <p:sp>
          <p:nvSpPr>
            <p:cNvPr id="687" name="Google Shape;687;p36"/>
            <p:cNvSpPr/>
            <p:nvPr/>
          </p:nvSpPr>
          <p:spPr>
            <a:xfrm>
              <a:off x="7171417" y="4587630"/>
              <a:ext cx="1880210"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Phân tích trực quan được nhúng</a:t>
              </a:r>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Trong các ứng dụng của bạn</a:t>
              </a:r>
              <a:endParaRPr sz="1050">
                <a:solidFill>
                  <a:srgbClr val="1F45BC"/>
                </a:solidFill>
                <a:latin typeface="Arial"/>
                <a:ea typeface="Arial"/>
                <a:cs typeface="Arial"/>
                <a:sym typeface="Arial"/>
              </a:endParaRPr>
            </a:p>
          </p:txBody>
        </p:sp>
        <p:cxnSp>
          <p:nvCxnSpPr>
            <p:cNvPr id="688" name="Google Shape;688;p36"/>
            <p:cNvCxnSpPr/>
            <p:nvPr/>
          </p:nvCxnSpPr>
          <p:spPr>
            <a:xfrm>
              <a:off x="1083929" y="4485006"/>
              <a:ext cx="1194558" cy="0"/>
            </a:xfrm>
            <a:prstGeom prst="straightConnector1">
              <a:avLst/>
            </a:prstGeom>
            <a:noFill/>
            <a:ln cap="flat" cmpd="sng" w="19050">
              <a:solidFill>
                <a:srgbClr val="66A1FE"/>
              </a:solidFill>
              <a:prstDash val="solid"/>
              <a:miter lim="800000"/>
              <a:headEnd len="sm" w="sm" type="none"/>
              <a:tailEnd len="sm" w="sm" type="none"/>
            </a:ln>
          </p:spPr>
        </p:cxnSp>
        <p:cxnSp>
          <p:nvCxnSpPr>
            <p:cNvPr id="689" name="Google Shape;689;p36"/>
            <p:cNvCxnSpPr/>
            <p:nvPr/>
          </p:nvCxnSpPr>
          <p:spPr>
            <a:xfrm>
              <a:off x="2685791" y="4485006"/>
              <a:ext cx="1194558" cy="0"/>
            </a:xfrm>
            <a:prstGeom prst="straightConnector1">
              <a:avLst/>
            </a:prstGeom>
            <a:noFill/>
            <a:ln cap="flat" cmpd="sng" w="19050">
              <a:solidFill>
                <a:srgbClr val="66A1FE"/>
              </a:solidFill>
              <a:prstDash val="solid"/>
              <a:miter lim="800000"/>
              <a:headEnd len="sm" w="sm" type="none"/>
              <a:tailEnd len="sm" w="sm" type="none"/>
            </a:ln>
          </p:spPr>
        </p:cxnSp>
        <p:cxnSp>
          <p:nvCxnSpPr>
            <p:cNvPr id="690" name="Google Shape;690;p36"/>
            <p:cNvCxnSpPr/>
            <p:nvPr/>
          </p:nvCxnSpPr>
          <p:spPr>
            <a:xfrm>
              <a:off x="4317487" y="4485006"/>
              <a:ext cx="1194558" cy="0"/>
            </a:xfrm>
            <a:prstGeom prst="straightConnector1">
              <a:avLst/>
            </a:prstGeom>
            <a:noFill/>
            <a:ln cap="flat" cmpd="sng" w="19050">
              <a:solidFill>
                <a:srgbClr val="66A1FE"/>
              </a:solidFill>
              <a:prstDash val="solid"/>
              <a:miter lim="800000"/>
              <a:headEnd len="sm" w="sm" type="none"/>
              <a:tailEnd len="sm" w="sm" type="none"/>
            </a:ln>
          </p:spPr>
        </p:cxnSp>
        <p:cxnSp>
          <p:nvCxnSpPr>
            <p:cNvPr id="691" name="Google Shape;691;p36"/>
            <p:cNvCxnSpPr/>
            <p:nvPr/>
          </p:nvCxnSpPr>
          <p:spPr>
            <a:xfrm>
              <a:off x="5906661" y="4485006"/>
              <a:ext cx="1194558" cy="0"/>
            </a:xfrm>
            <a:prstGeom prst="straightConnector1">
              <a:avLst/>
            </a:prstGeom>
            <a:noFill/>
            <a:ln cap="flat" cmpd="sng" w="19050">
              <a:solidFill>
                <a:srgbClr val="66A1FE"/>
              </a:solidFill>
              <a:prstDash val="solid"/>
              <a:miter lim="800000"/>
              <a:headEnd len="sm" w="sm" type="none"/>
              <a:tailEnd len="sm" w="sm" type="none"/>
            </a:ln>
          </p:spPr>
        </p:cxnSp>
        <p:cxnSp>
          <p:nvCxnSpPr>
            <p:cNvPr id="692" name="Google Shape;692;p36"/>
            <p:cNvCxnSpPr/>
            <p:nvPr/>
          </p:nvCxnSpPr>
          <p:spPr>
            <a:xfrm>
              <a:off x="7481442" y="4485006"/>
              <a:ext cx="1194558" cy="0"/>
            </a:xfrm>
            <a:prstGeom prst="straightConnector1">
              <a:avLst/>
            </a:prstGeom>
            <a:noFill/>
            <a:ln cap="flat" cmpd="sng" w="19050">
              <a:solidFill>
                <a:srgbClr val="66A1FE"/>
              </a:solidFill>
              <a:prstDash val="solid"/>
              <a:miter lim="800000"/>
              <a:headEnd len="sm" w="sm" type="none"/>
              <a:tailEnd len="sm" w="sm" type="none"/>
            </a:ln>
          </p:spPr>
        </p:cxn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latin typeface="Arial"/>
              <a:ea typeface="Arial"/>
              <a:cs typeface="Arial"/>
              <a:sym typeface="Arial"/>
            </a:endParaRPr>
          </a:p>
        </p:txBody>
      </p:sp>
      <p:sp>
        <p:nvSpPr>
          <p:cNvPr id="699" name="Google Shape;699;p3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Các thành phần của Power BI</a:t>
            </a:r>
            <a:endParaRPr/>
          </a:p>
        </p:txBody>
      </p:sp>
      <p:sp>
        <p:nvSpPr>
          <p:cNvPr id="700" name="Google Shape;700;p3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grpSp>
        <p:nvGrpSpPr>
          <p:cNvPr id="701" name="Google Shape;701;p37"/>
          <p:cNvGrpSpPr/>
          <p:nvPr/>
        </p:nvGrpSpPr>
        <p:grpSpPr>
          <a:xfrm>
            <a:off x="1201143" y="2298771"/>
            <a:ext cx="7485070" cy="3666136"/>
            <a:chOff x="1201143" y="2298771"/>
            <a:chExt cx="7485070" cy="3666136"/>
          </a:xfrm>
        </p:grpSpPr>
        <p:grpSp>
          <p:nvGrpSpPr>
            <p:cNvPr id="702" name="Google Shape;702;p37"/>
            <p:cNvGrpSpPr/>
            <p:nvPr/>
          </p:nvGrpSpPr>
          <p:grpSpPr>
            <a:xfrm>
              <a:off x="1201143" y="2298771"/>
              <a:ext cx="7474857" cy="650851"/>
              <a:chOff x="1201143" y="2487455"/>
              <a:chExt cx="7474857" cy="650851"/>
            </a:xfrm>
          </p:grpSpPr>
          <p:sp>
            <p:nvSpPr>
              <p:cNvPr id="703" name="Google Shape;703;p37"/>
              <p:cNvSpPr/>
              <p:nvPr/>
            </p:nvSpPr>
            <p:spPr>
              <a:xfrm>
                <a:off x="2289714" y="2487455"/>
                <a:ext cx="6386286"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Dịch vụ truy cập, tìm kiếm và chuyển đổi dữ liệu từ nhiều nguồn dữ liệu khác nhau. Hỗ trợ kết hợp dữ liệu</a:t>
                </a:r>
                <a:endParaRPr b="0" i="0" sz="1400" u="none" cap="none" strike="noStrike">
                  <a:solidFill>
                    <a:srgbClr val="1F45BC"/>
                  </a:solidFill>
                  <a:latin typeface="Arial"/>
                  <a:ea typeface="Arial"/>
                  <a:cs typeface="Arial"/>
                  <a:sym typeface="Arial"/>
                </a:endParaRPr>
              </a:p>
            </p:txBody>
          </p:sp>
          <p:sp>
            <p:nvSpPr>
              <p:cNvPr id="704" name="Google Shape;704;p37"/>
              <p:cNvSpPr/>
              <p:nvPr/>
            </p:nvSpPr>
            <p:spPr>
              <a:xfrm>
                <a:off x="1201143" y="2487455"/>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Power Query</a:t>
                </a:r>
                <a:endParaRPr/>
              </a:p>
            </p:txBody>
          </p:sp>
        </p:grpSp>
        <p:grpSp>
          <p:nvGrpSpPr>
            <p:cNvPr id="705" name="Google Shape;705;p37"/>
            <p:cNvGrpSpPr/>
            <p:nvPr/>
          </p:nvGrpSpPr>
          <p:grpSpPr>
            <a:xfrm>
              <a:off x="1211355" y="3047051"/>
              <a:ext cx="7474857" cy="650851"/>
              <a:chOff x="1211355" y="3076079"/>
              <a:chExt cx="7474857" cy="650851"/>
            </a:xfrm>
          </p:grpSpPr>
          <p:sp>
            <p:nvSpPr>
              <p:cNvPr id="706" name="Google Shape;706;p37"/>
              <p:cNvSpPr/>
              <p:nvPr/>
            </p:nvSpPr>
            <p:spPr>
              <a:xfrm>
                <a:off x="2299926" y="3076079"/>
                <a:ext cx="6386286"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Cung cấp các công cụ cho dữ liệu trong bộ nhớ để mô hình hóa</a:t>
                </a:r>
                <a:endParaRPr b="0" i="0" sz="1400" u="none" cap="none" strike="noStrike">
                  <a:solidFill>
                    <a:srgbClr val="1F45BC"/>
                  </a:solidFill>
                  <a:latin typeface="Arial"/>
                  <a:ea typeface="Arial"/>
                  <a:cs typeface="Arial"/>
                  <a:sym typeface="Arial"/>
                </a:endParaRPr>
              </a:p>
            </p:txBody>
          </p:sp>
          <p:sp>
            <p:nvSpPr>
              <p:cNvPr id="707" name="Google Shape;707;p37"/>
              <p:cNvSpPr/>
              <p:nvPr/>
            </p:nvSpPr>
            <p:spPr>
              <a:xfrm>
                <a:off x="1211355" y="3076079"/>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Power Pivot</a:t>
                </a:r>
                <a:endParaRPr/>
              </a:p>
            </p:txBody>
          </p:sp>
        </p:grpSp>
        <p:grpSp>
          <p:nvGrpSpPr>
            <p:cNvPr id="708" name="Google Shape;708;p37"/>
            <p:cNvGrpSpPr/>
            <p:nvPr/>
          </p:nvGrpSpPr>
          <p:grpSpPr>
            <a:xfrm>
              <a:off x="1211356" y="3801795"/>
              <a:ext cx="7474857" cy="650851"/>
              <a:chOff x="1211356" y="3859851"/>
              <a:chExt cx="7474857" cy="650851"/>
            </a:xfrm>
          </p:grpSpPr>
          <p:sp>
            <p:nvSpPr>
              <p:cNvPr id="709" name="Google Shape;709;p37"/>
              <p:cNvSpPr/>
              <p:nvPr/>
            </p:nvSpPr>
            <p:spPr>
              <a:xfrm>
                <a:off x="2299927" y="3859851"/>
                <a:ext cx="6386286"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Các công cụ để biểu thị dữ liệu bằng hình ảnh và sử dụng chúng để phân tích</a:t>
                </a:r>
                <a:endParaRPr b="0" i="0" sz="1400" u="none" cap="none" strike="noStrike">
                  <a:solidFill>
                    <a:srgbClr val="1F45BC"/>
                  </a:solidFill>
                  <a:latin typeface="Arial"/>
                  <a:ea typeface="Arial"/>
                  <a:cs typeface="Arial"/>
                  <a:sym typeface="Arial"/>
                </a:endParaRPr>
              </a:p>
            </p:txBody>
          </p:sp>
          <p:sp>
            <p:nvSpPr>
              <p:cNvPr id="710" name="Google Shape;710;p37"/>
              <p:cNvSpPr/>
              <p:nvPr/>
            </p:nvSpPr>
            <p:spPr>
              <a:xfrm>
                <a:off x="1211356" y="3859851"/>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Power View</a:t>
                </a:r>
                <a:endParaRPr/>
              </a:p>
            </p:txBody>
          </p:sp>
        </p:grpSp>
        <p:grpSp>
          <p:nvGrpSpPr>
            <p:cNvPr id="711" name="Google Shape;711;p37"/>
            <p:cNvGrpSpPr/>
            <p:nvPr/>
          </p:nvGrpSpPr>
          <p:grpSpPr>
            <a:xfrm>
              <a:off x="1211355" y="4556539"/>
              <a:ext cx="7474857" cy="650851"/>
              <a:chOff x="1211355" y="4643623"/>
              <a:chExt cx="7474857" cy="650851"/>
            </a:xfrm>
          </p:grpSpPr>
          <p:sp>
            <p:nvSpPr>
              <p:cNvPr id="712" name="Google Shape;712;p37"/>
              <p:cNvSpPr/>
              <p:nvPr/>
            </p:nvSpPr>
            <p:spPr>
              <a:xfrm>
                <a:off x="2299926" y="4643623"/>
                <a:ext cx="6386286"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Các công cụ và khả năng để trực quan hóa dữ liệu không gian địa lý trên các mô hình 3D trong bản đồ</a:t>
                </a:r>
                <a:endParaRPr b="0" i="0" sz="1400" u="none" cap="none" strike="noStrike">
                  <a:solidFill>
                    <a:srgbClr val="1F45BC"/>
                  </a:solidFill>
                  <a:latin typeface="Arial"/>
                  <a:ea typeface="Arial"/>
                  <a:cs typeface="Arial"/>
                  <a:sym typeface="Arial"/>
                </a:endParaRPr>
              </a:p>
            </p:txBody>
          </p:sp>
          <p:sp>
            <p:nvSpPr>
              <p:cNvPr id="713" name="Google Shape;713;p37"/>
              <p:cNvSpPr/>
              <p:nvPr/>
            </p:nvSpPr>
            <p:spPr>
              <a:xfrm>
                <a:off x="1211355" y="4643623"/>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Power Map</a:t>
                </a:r>
                <a:endParaRPr/>
              </a:p>
            </p:txBody>
          </p:sp>
        </p:grpSp>
        <p:grpSp>
          <p:nvGrpSpPr>
            <p:cNvPr id="714" name="Google Shape;714;p37"/>
            <p:cNvGrpSpPr/>
            <p:nvPr/>
          </p:nvGrpSpPr>
          <p:grpSpPr>
            <a:xfrm>
              <a:off x="1211355" y="5314056"/>
              <a:ext cx="7474857" cy="650851"/>
              <a:chOff x="1211355" y="5430168"/>
              <a:chExt cx="7474857" cy="650851"/>
            </a:xfrm>
          </p:grpSpPr>
          <p:sp>
            <p:nvSpPr>
              <p:cNvPr id="715" name="Google Shape;715;p37"/>
              <p:cNvSpPr/>
              <p:nvPr/>
            </p:nvSpPr>
            <p:spPr>
              <a:xfrm>
                <a:off x="2299926" y="5430168"/>
                <a:ext cx="6386286"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Tìm kiếm hoặc khám phá thông tin chi tiết từ dữ liệu của bạn bằng cách nhập ngôn ngữ truy vấn tự nhiên</a:t>
                </a:r>
                <a:endParaRPr b="0" i="0" sz="1400" u="none" cap="none" strike="noStrike">
                  <a:solidFill>
                    <a:srgbClr val="1F45BC"/>
                  </a:solidFill>
                  <a:latin typeface="Arial"/>
                  <a:ea typeface="Arial"/>
                  <a:cs typeface="Arial"/>
                  <a:sym typeface="Arial"/>
                </a:endParaRPr>
              </a:p>
            </p:txBody>
          </p:sp>
          <p:sp>
            <p:nvSpPr>
              <p:cNvPr id="716" name="Google Shape;716;p37"/>
              <p:cNvSpPr/>
              <p:nvPr/>
            </p:nvSpPr>
            <p:spPr>
              <a:xfrm>
                <a:off x="1211355" y="5430168"/>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Power Q&amp;A</a:t>
                </a: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3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723" name="Google Shape;723;p3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Luồng công việc của dữ liệu và quy trình</a:t>
            </a:r>
            <a:endParaRPr>
              <a:latin typeface="Arial"/>
              <a:ea typeface="Arial"/>
              <a:cs typeface="Arial"/>
              <a:sym typeface="Arial"/>
            </a:endParaRPr>
          </a:p>
        </p:txBody>
      </p:sp>
      <p:sp>
        <p:nvSpPr>
          <p:cNvPr id="724" name="Google Shape;724;p3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725" name="Google Shape;725;p3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Kiến trúc cơ bản và quy trình công việc của Power BI</a:t>
            </a:r>
            <a:endParaRPr/>
          </a:p>
        </p:txBody>
      </p:sp>
      <p:grpSp>
        <p:nvGrpSpPr>
          <p:cNvPr id="726" name="Google Shape;726;p38"/>
          <p:cNvGrpSpPr/>
          <p:nvPr/>
        </p:nvGrpSpPr>
        <p:grpSpPr>
          <a:xfrm>
            <a:off x="1490239" y="2831568"/>
            <a:ext cx="7288459" cy="2998286"/>
            <a:chOff x="1369112" y="2781888"/>
            <a:chExt cx="7288459" cy="2998286"/>
          </a:xfrm>
        </p:grpSpPr>
        <p:grpSp>
          <p:nvGrpSpPr>
            <p:cNvPr id="727" name="Google Shape;727;p38"/>
            <p:cNvGrpSpPr/>
            <p:nvPr/>
          </p:nvGrpSpPr>
          <p:grpSpPr>
            <a:xfrm>
              <a:off x="1642236" y="4398923"/>
              <a:ext cx="1303563" cy="1038917"/>
              <a:chOff x="2387480" y="4463065"/>
              <a:chExt cx="1303563" cy="1038917"/>
            </a:xfrm>
          </p:grpSpPr>
          <p:sp>
            <p:nvSpPr>
              <p:cNvPr id="728" name="Google Shape;728;p38"/>
              <p:cNvSpPr/>
              <p:nvPr/>
            </p:nvSpPr>
            <p:spPr>
              <a:xfrm>
                <a:off x="2387480" y="5224983"/>
                <a:ext cx="130356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Power BI Desktop</a:t>
                </a:r>
                <a:endParaRPr/>
              </a:p>
            </p:txBody>
          </p:sp>
          <p:pic>
            <p:nvPicPr>
              <p:cNvPr id="729" name="Google Shape;729;p38"/>
              <p:cNvPicPr preferRelativeResize="0"/>
              <p:nvPr/>
            </p:nvPicPr>
            <p:blipFill rotWithShape="1">
              <a:blip r:embed="rId3">
                <a:alphaModFix/>
              </a:blip>
              <a:srcRect b="0" l="0" r="0" t="0"/>
              <a:stretch/>
            </p:blipFill>
            <p:spPr>
              <a:xfrm>
                <a:off x="2574620" y="4463065"/>
                <a:ext cx="937851" cy="694750"/>
              </a:xfrm>
              <a:prstGeom prst="rect">
                <a:avLst/>
              </a:prstGeom>
              <a:noFill/>
              <a:ln>
                <a:noFill/>
              </a:ln>
            </p:spPr>
          </p:pic>
        </p:grpSp>
        <p:grpSp>
          <p:nvGrpSpPr>
            <p:cNvPr id="730" name="Google Shape;730;p38"/>
            <p:cNvGrpSpPr/>
            <p:nvPr/>
          </p:nvGrpSpPr>
          <p:grpSpPr>
            <a:xfrm>
              <a:off x="7186090" y="3100187"/>
              <a:ext cx="1471481" cy="1499116"/>
              <a:chOff x="7173569" y="3354297"/>
              <a:chExt cx="1471481" cy="1499116"/>
            </a:xfrm>
          </p:grpSpPr>
          <p:pic>
            <p:nvPicPr>
              <p:cNvPr id="731" name="Google Shape;731;p38"/>
              <p:cNvPicPr preferRelativeResize="0"/>
              <p:nvPr/>
            </p:nvPicPr>
            <p:blipFill rotWithShape="1">
              <a:blip r:embed="rId4">
                <a:alphaModFix/>
              </a:blip>
              <a:srcRect b="0" l="0" r="0" t="0"/>
              <a:stretch/>
            </p:blipFill>
            <p:spPr>
              <a:xfrm>
                <a:off x="7173569" y="3354297"/>
                <a:ext cx="346368" cy="575703"/>
              </a:xfrm>
              <a:prstGeom prst="rect">
                <a:avLst/>
              </a:prstGeom>
              <a:noFill/>
              <a:ln>
                <a:noFill/>
              </a:ln>
            </p:spPr>
          </p:pic>
          <p:pic>
            <p:nvPicPr>
              <p:cNvPr id="732" name="Google Shape;732;p38"/>
              <p:cNvPicPr preferRelativeResize="0"/>
              <p:nvPr/>
            </p:nvPicPr>
            <p:blipFill rotWithShape="1">
              <a:blip r:embed="rId5">
                <a:alphaModFix/>
              </a:blip>
              <a:srcRect b="0" l="0" r="0" t="0"/>
              <a:stretch/>
            </p:blipFill>
            <p:spPr>
              <a:xfrm>
                <a:off x="7646783" y="3583473"/>
                <a:ext cx="998267" cy="797208"/>
              </a:xfrm>
              <a:prstGeom prst="rect">
                <a:avLst/>
              </a:prstGeom>
              <a:noFill/>
              <a:ln>
                <a:noFill/>
              </a:ln>
            </p:spPr>
          </p:pic>
          <p:pic>
            <p:nvPicPr>
              <p:cNvPr id="733" name="Google Shape;733;p38"/>
              <p:cNvPicPr preferRelativeResize="0"/>
              <p:nvPr/>
            </p:nvPicPr>
            <p:blipFill rotWithShape="1">
              <a:blip r:embed="rId6">
                <a:alphaModFix/>
              </a:blip>
              <a:srcRect b="0" l="0" r="0" t="0"/>
              <a:stretch/>
            </p:blipFill>
            <p:spPr>
              <a:xfrm>
                <a:off x="7346753" y="4276528"/>
                <a:ext cx="346367" cy="576885"/>
              </a:xfrm>
              <a:prstGeom prst="rect">
                <a:avLst/>
              </a:prstGeom>
              <a:noFill/>
              <a:ln>
                <a:noFill/>
              </a:ln>
            </p:spPr>
          </p:pic>
        </p:grpSp>
        <p:grpSp>
          <p:nvGrpSpPr>
            <p:cNvPr id="734" name="Google Shape;734;p38"/>
            <p:cNvGrpSpPr/>
            <p:nvPr/>
          </p:nvGrpSpPr>
          <p:grpSpPr>
            <a:xfrm>
              <a:off x="1369112" y="2781888"/>
              <a:ext cx="1781083" cy="964673"/>
              <a:chOff x="1569137" y="2781888"/>
              <a:chExt cx="1781083" cy="964673"/>
            </a:xfrm>
          </p:grpSpPr>
          <p:sp>
            <p:nvSpPr>
              <p:cNvPr id="735" name="Google Shape;735;p38"/>
              <p:cNvSpPr/>
              <p:nvPr/>
            </p:nvSpPr>
            <p:spPr>
              <a:xfrm>
                <a:off x="1656617" y="2781888"/>
                <a:ext cx="164179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Thu thập nguồn dữ liệu</a:t>
                </a:r>
                <a:endParaRPr sz="1200">
                  <a:solidFill>
                    <a:srgbClr val="1F45BC"/>
                  </a:solidFill>
                  <a:latin typeface="Arial"/>
                  <a:ea typeface="Arial"/>
                  <a:cs typeface="Arial"/>
                  <a:sym typeface="Arial"/>
                </a:endParaRPr>
              </a:p>
            </p:txBody>
          </p:sp>
          <p:grpSp>
            <p:nvGrpSpPr>
              <p:cNvPr id="736" name="Google Shape;736;p38"/>
              <p:cNvGrpSpPr/>
              <p:nvPr/>
            </p:nvGrpSpPr>
            <p:grpSpPr>
              <a:xfrm>
                <a:off x="1569137" y="3099865"/>
                <a:ext cx="1781083" cy="646696"/>
                <a:chOff x="1569137" y="3099865"/>
                <a:chExt cx="1781083" cy="646696"/>
              </a:xfrm>
            </p:grpSpPr>
            <p:pic>
              <p:nvPicPr>
                <p:cNvPr id="737" name="Google Shape;737;p38"/>
                <p:cNvPicPr preferRelativeResize="0"/>
                <p:nvPr/>
              </p:nvPicPr>
              <p:blipFill rotWithShape="1">
                <a:blip r:embed="rId7">
                  <a:alphaModFix/>
                </a:blip>
                <a:srcRect b="0" l="0" r="0" t="0"/>
                <a:stretch/>
              </p:blipFill>
              <p:spPr>
                <a:xfrm>
                  <a:off x="1569137" y="3099865"/>
                  <a:ext cx="836396" cy="447076"/>
                </a:xfrm>
                <a:prstGeom prst="rect">
                  <a:avLst/>
                </a:prstGeom>
                <a:noFill/>
                <a:ln>
                  <a:noFill/>
                </a:ln>
              </p:spPr>
            </p:pic>
            <p:grpSp>
              <p:nvGrpSpPr>
                <p:cNvPr id="738" name="Google Shape;738;p38"/>
                <p:cNvGrpSpPr/>
                <p:nvPr/>
              </p:nvGrpSpPr>
              <p:grpSpPr>
                <a:xfrm>
                  <a:off x="2470177" y="3164779"/>
                  <a:ext cx="394660" cy="581782"/>
                  <a:chOff x="2470177" y="3164779"/>
                  <a:chExt cx="394660" cy="581782"/>
                </a:xfrm>
              </p:grpSpPr>
              <p:sp>
                <p:nvSpPr>
                  <p:cNvPr id="739" name="Google Shape;739;p38"/>
                  <p:cNvSpPr/>
                  <p:nvPr/>
                </p:nvSpPr>
                <p:spPr>
                  <a:xfrm>
                    <a:off x="2470177" y="3500340"/>
                    <a:ext cx="39466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SQL</a:t>
                    </a:r>
                    <a:endParaRPr sz="1200">
                      <a:solidFill>
                        <a:srgbClr val="1F45BC"/>
                      </a:solidFill>
                      <a:latin typeface="Arial"/>
                      <a:ea typeface="Arial"/>
                      <a:cs typeface="Arial"/>
                      <a:sym typeface="Arial"/>
                    </a:endParaRPr>
                  </a:p>
                </p:txBody>
              </p:sp>
              <p:pic>
                <p:nvPicPr>
                  <p:cNvPr id="740" name="Google Shape;740;p38"/>
                  <p:cNvPicPr preferRelativeResize="0"/>
                  <p:nvPr/>
                </p:nvPicPr>
                <p:blipFill rotWithShape="1">
                  <a:blip r:embed="rId8">
                    <a:alphaModFix/>
                  </a:blip>
                  <a:srcRect b="0" l="0" r="0" t="0"/>
                  <a:stretch/>
                </p:blipFill>
                <p:spPr>
                  <a:xfrm>
                    <a:off x="2515615" y="3164779"/>
                    <a:ext cx="303785" cy="347662"/>
                  </a:xfrm>
                  <a:prstGeom prst="rect">
                    <a:avLst/>
                  </a:prstGeom>
                  <a:noFill/>
                  <a:ln>
                    <a:noFill/>
                  </a:ln>
                </p:spPr>
              </p:pic>
            </p:grpSp>
            <p:grpSp>
              <p:nvGrpSpPr>
                <p:cNvPr id="741" name="Google Shape;741;p38"/>
                <p:cNvGrpSpPr/>
                <p:nvPr/>
              </p:nvGrpSpPr>
              <p:grpSpPr>
                <a:xfrm>
                  <a:off x="2940542" y="3175142"/>
                  <a:ext cx="409678" cy="335561"/>
                  <a:chOff x="2990850" y="3152079"/>
                  <a:chExt cx="561397" cy="335561"/>
                </a:xfrm>
              </p:grpSpPr>
              <p:sp>
                <p:nvSpPr>
                  <p:cNvPr id="742" name="Google Shape;742;p38"/>
                  <p:cNvSpPr/>
                  <p:nvPr/>
                </p:nvSpPr>
                <p:spPr>
                  <a:xfrm>
                    <a:off x="2990850" y="3152079"/>
                    <a:ext cx="114300" cy="335561"/>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743" name="Google Shape;743;p38"/>
                  <p:cNvSpPr/>
                  <p:nvPr/>
                </p:nvSpPr>
                <p:spPr>
                  <a:xfrm>
                    <a:off x="3136826" y="3221543"/>
                    <a:ext cx="114374" cy="266097"/>
                  </a:xfrm>
                  <a:prstGeom prst="rect">
                    <a:avLst/>
                  </a:prstGeom>
                  <a:solidFill>
                    <a:srgbClr val="CADE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744" name="Google Shape;744;p38"/>
                  <p:cNvSpPr/>
                  <p:nvPr/>
                </p:nvSpPr>
                <p:spPr>
                  <a:xfrm>
                    <a:off x="3280982" y="3179641"/>
                    <a:ext cx="119546" cy="307999"/>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745" name="Google Shape;745;p38"/>
                  <p:cNvSpPr/>
                  <p:nvPr/>
                </p:nvSpPr>
                <p:spPr>
                  <a:xfrm>
                    <a:off x="3432701" y="3292475"/>
                    <a:ext cx="119546" cy="195164"/>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grpSp>
        </p:grpSp>
        <p:grpSp>
          <p:nvGrpSpPr>
            <p:cNvPr id="746" name="Google Shape;746;p38"/>
            <p:cNvGrpSpPr/>
            <p:nvPr/>
          </p:nvGrpSpPr>
          <p:grpSpPr>
            <a:xfrm>
              <a:off x="3865027" y="3581741"/>
              <a:ext cx="2188612" cy="2198433"/>
              <a:chOff x="4084063" y="3462592"/>
              <a:chExt cx="2188612" cy="2198433"/>
            </a:xfrm>
          </p:grpSpPr>
          <p:sp>
            <p:nvSpPr>
              <p:cNvPr id="747" name="Google Shape;747;p38"/>
              <p:cNvSpPr/>
              <p:nvPr/>
            </p:nvSpPr>
            <p:spPr>
              <a:xfrm>
                <a:off x="4427135" y="4249936"/>
                <a:ext cx="150393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POWER BI GATEWAY</a:t>
                </a:r>
                <a:endParaRPr/>
              </a:p>
            </p:txBody>
          </p:sp>
          <p:grpSp>
            <p:nvGrpSpPr>
              <p:cNvPr id="748" name="Google Shape;748;p38"/>
              <p:cNvGrpSpPr/>
              <p:nvPr/>
            </p:nvGrpSpPr>
            <p:grpSpPr>
              <a:xfrm>
                <a:off x="4469120" y="3462592"/>
                <a:ext cx="1419968" cy="759011"/>
                <a:chOff x="4669864" y="3408406"/>
                <a:chExt cx="1419968" cy="759011"/>
              </a:xfrm>
            </p:grpSpPr>
            <p:pic>
              <p:nvPicPr>
                <p:cNvPr id="749" name="Google Shape;749;p38"/>
                <p:cNvPicPr preferRelativeResize="0"/>
                <p:nvPr/>
              </p:nvPicPr>
              <p:blipFill rotWithShape="1">
                <a:blip r:embed="rId9">
                  <a:alphaModFix/>
                </a:blip>
                <a:srcRect b="0" l="0" r="0" t="0"/>
                <a:stretch/>
              </p:blipFill>
              <p:spPr>
                <a:xfrm>
                  <a:off x="4669864" y="3408406"/>
                  <a:ext cx="1419968" cy="759011"/>
                </a:xfrm>
                <a:prstGeom prst="rect">
                  <a:avLst/>
                </a:prstGeom>
                <a:noFill/>
                <a:ln>
                  <a:noFill/>
                </a:ln>
              </p:spPr>
            </p:pic>
            <p:sp>
              <p:nvSpPr>
                <p:cNvPr id="750" name="Google Shape;750;p38"/>
                <p:cNvSpPr/>
                <p:nvPr/>
              </p:nvSpPr>
              <p:spPr>
                <a:xfrm>
                  <a:off x="5185731" y="3710747"/>
                  <a:ext cx="65594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Power BI</a:t>
                  </a:r>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Service</a:t>
                  </a:r>
                  <a:endParaRPr/>
                </a:p>
              </p:txBody>
            </p:sp>
            <p:pic>
              <p:nvPicPr>
                <p:cNvPr id="751" name="Google Shape;751;p38"/>
                <p:cNvPicPr preferRelativeResize="0"/>
                <p:nvPr/>
              </p:nvPicPr>
              <p:blipFill rotWithShape="1">
                <a:blip r:embed="rId10">
                  <a:alphaModFix/>
                </a:blip>
                <a:srcRect b="0" l="0" r="0" t="0"/>
                <a:stretch/>
              </p:blipFill>
              <p:spPr>
                <a:xfrm>
                  <a:off x="4914266" y="3655910"/>
                  <a:ext cx="313903" cy="443825"/>
                </a:xfrm>
                <a:prstGeom prst="rect">
                  <a:avLst/>
                </a:prstGeom>
                <a:noFill/>
                <a:ln>
                  <a:noFill/>
                </a:ln>
              </p:spPr>
            </p:pic>
          </p:grpSp>
          <p:grpSp>
            <p:nvGrpSpPr>
              <p:cNvPr id="752" name="Google Shape;752;p38"/>
              <p:cNvGrpSpPr/>
              <p:nvPr/>
            </p:nvGrpSpPr>
            <p:grpSpPr>
              <a:xfrm>
                <a:off x="4575413" y="4928956"/>
                <a:ext cx="1207382" cy="732069"/>
                <a:chOff x="4571900" y="4989363"/>
                <a:chExt cx="1207382" cy="732069"/>
              </a:xfrm>
            </p:grpSpPr>
            <p:sp>
              <p:nvSpPr>
                <p:cNvPr id="753" name="Google Shape;753;p38"/>
                <p:cNvSpPr/>
                <p:nvPr/>
              </p:nvSpPr>
              <p:spPr>
                <a:xfrm>
                  <a:off x="4571900" y="5444433"/>
                  <a:ext cx="120738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Company’s Data</a:t>
                  </a:r>
                  <a:endParaRPr/>
                </a:p>
              </p:txBody>
            </p:sp>
            <p:grpSp>
              <p:nvGrpSpPr>
                <p:cNvPr id="754" name="Google Shape;754;p38"/>
                <p:cNvGrpSpPr/>
                <p:nvPr/>
              </p:nvGrpSpPr>
              <p:grpSpPr>
                <a:xfrm>
                  <a:off x="4808901" y="4989363"/>
                  <a:ext cx="740406" cy="435043"/>
                  <a:chOff x="4710499" y="4927358"/>
                  <a:chExt cx="740406" cy="435043"/>
                </a:xfrm>
              </p:grpSpPr>
              <p:pic>
                <p:nvPicPr>
                  <p:cNvPr id="755" name="Google Shape;755;p38"/>
                  <p:cNvPicPr preferRelativeResize="0"/>
                  <p:nvPr/>
                </p:nvPicPr>
                <p:blipFill rotWithShape="1">
                  <a:blip r:embed="rId8">
                    <a:alphaModFix/>
                  </a:blip>
                  <a:srcRect b="0" l="0" r="0" t="0"/>
                  <a:stretch/>
                </p:blipFill>
                <p:spPr>
                  <a:xfrm>
                    <a:off x="4710499" y="4971049"/>
                    <a:ext cx="303785" cy="347662"/>
                  </a:xfrm>
                  <a:prstGeom prst="rect">
                    <a:avLst/>
                  </a:prstGeom>
                  <a:noFill/>
                  <a:ln>
                    <a:noFill/>
                  </a:ln>
                </p:spPr>
              </p:pic>
              <p:pic>
                <p:nvPicPr>
                  <p:cNvPr id="756" name="Google Shape;756;p38"/>
                  <p:cNvPicPr preferRelativeResize="0"/>
                  <p:nvPr/>
                </p:nvPicPr>
                <p:blipFill rotWithShape="1">
                  <a:blip r:embed="rId11">
                    <a:alphaModFix/>
                  </a:blip>
                  <a:srcRect b="0" l="0" r="0" t="0"/>
                  <a:stretch/>
                </p:blipFill>
                <p:spPr>
                  <a:xfrm>
                    <a:off x="5133441" y="4927358"/>
                    <a:ext cx="317464" cy="435043"/>
                  </a:xfrm>
                  <a:prstGeom prst="rect">
                    <a:avLst/>
                  </a:prstGeom>
                  <a:noFill/>
                  <a:ln>
                    <a:noFill/>
                  </a:ln>
                </p:spPr>
              </p:pic>
            </p:grpSp>
          </p:grpSp>
          <p:grpSp>
            <p:nvGrpSpPr>
              <p:cNvPr id="757" name="Google Shape;757;p38"/>
              <p:cNvGrpSpPr/>
              <p:nvPr/>
            </p:nvGrpSpPr>
            <p:grpSpPr>
              <a:xfrm>
                <a:off x="4499014" y="4520367"/>
                <a:ext cx="1360180" cy="340441"/>
                <a:chOff x="4469120" y="4520367"/>
                <a:chExt cx="1360180" cy="340441"/>
              </a:xfrm>
            </p:grpSpPr>
            <p:cxnSp>
              <p:nvCxnSpPr>
                <p:cNvPr id="758" name="Google Shape;758;p38"/>
                <p:cNvCxnSpPr/>
                <p:nvPr/>
              </p:nvCxnSpPr>
              <p:spPr>
                <a:xfrm>
                  <a:off x="4469120" y="4690587"/>
                  <a:ext cx="1360180" cy="0"/>
                </a:xfrm>
                <a:prstGeom prst="straightConnector1">
                  <a:avLst/>
                </a:prstGeom>
                <a:noFill/>
                <a:ln cap="flat" cmpd="sng" w="19050">
                  <a:solidFill>
                    <a:srgbClr val="1F45BC"/>
                  </a:solidFill>
                  <a:prstDash val="dot"/>
                  <a:miter lim="800000"/>
                  <a:headEnd len="sm" w="sm" type="none"/>
                  <a:tailEnd len="sm" w="sm" type="none"/>
                </a:ln>
              </p:spPr>
            </p:cxnSp>
            <p:pic>
              <p:nvPicPr>
                <p:cNvPr id="759" name="Google Shape;759;p38"/>
                <p:cNvPicPr preferRelativeResize="0"/>
                <p:nvPr/>
              </p:nvPicPr>
              <p:blipFill rotWithShape="1">
                <a:blip r:embed="rId12">
                  <a:alphaModFix/>
                </a:blip>
                <a:srcRect b="0" l="25681" r="26085" t="0"/>
                <a:stretch/>
              </p:blipFill>
              <p:spPr>
                <a:xfrm>
                  <a:off x="5025455" y="4520367"/>
                  <a:ext cx="247510" cy="340441"/>
                </a:xfrm>
                <a:prstGeom prst="rect">
                  <a:avLst/>
                </a:prstGeom>
                <a:noFill/>
                <a:ln>
                  <a:noFill/>
                </a:ln>
              </p:spPr>
            </p:pic>
          </p:grpSp>
          <p:grpSp>
            <p:nvGrpSpPr>
              <p:cNvPr id="760" name="Google Shape;760;p38"/>
              <p:cNvGrpSpPr/>
              <p:nvPr/>
            </p:nvGrpSpPr>
            <p:grpSpPr>
              <a:xfrm>
                <a:off x="4084063" y="3916771"/>
                <a:ext cx="2188612" cy="1378498"/>
                <a:chOff x="4084063" y="3916771"/>
                <a:chExt cx="2188612" cy="1378498"/>
              </a:xfrm>
            </p:grpSpPr>
            <p:sp>
              <p:nvSpPr>
                <p:cNvPr id="761" name="Google Shape;761;p38"/>
                <p:cNvSpPr/>
                <p:nvPr/>
              </p:nvSpPr>
              <p:spPr>
                <a:xfrm>
                  <a:off x="4084063" y="3916771"/>
                  <a:ext cx="343885" cy="1378498"/>
                </a:xfrm>
                <a:prstGeom prst="curvedRightArrow">
                  <a:avLst>
                    <a:gd fmla="val 25000" name="adj1"/>
                    <a:gd fmla="val 61168" name="adj2"/>
                    <a:gd fmla="val 25000" name="adj3"/>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dia New"/>
                    <a:ea typeface="Cordia New"/>
                    <a:cs typeface="Cordia New"/>
                    <a:sym typeface="Cordia New"/>
                  </a:endParaRPr>
                </a:p>
              </p:txBody>
            </p:sp>
            <p:sp>
              <p:nvSpPr>
                <p:cNvPr id="762" name="Google Shape;762;p38"/>
                <p:cNvSpPr/>
                <p:nvPr/>
              </p:nvSpPr>
              <p:spPr>
                <a:xfrm rot="10800000">
                  <a:off x="5928790" y="3916771"/>
                  <a:ext cx="343885" cy="1378498"/>
                </a:xfrm>
                <a:prstGeom prst="curvedRightArrow">
                  <a:avLst>
                    <a:gd fmla="val 25000" name="adj1"/>
                    <a:gd fmla="val 61168" name="adj2"/>
                    <a:gd fmla="val 25000" name="adj3"/>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dia New"/>
                    <a:ea typeface="Cordia New"/>
                    <a:cs typeface="Cordia New"/>
                    <a:sym typeface="Cordia New"/>
                  </a:endParaRPr>
                </a:p>
              </p:txBody>
            </p:sp>
          </p:grpSp>
        </p:grpSp>
        <p:cxnSp>
          <p:nvCxnSpPr>
            <p:cNvPr id="763" name="Google Shape;763;p38"/>
            <p:cNvCxnSpPr/>
            <p:nvPr/>
          </p:nvCxnSpPr>
          <p:spPr>
            <a:xfrm>
              <a:off x="2270152" y="3809468"/>
              <a:ext cx="6478" cy="418652"/>
            </a:xfrm>
            <a:prstGeom prst="straightConnector1">
              <a:avLst/>
            </a:prstGeom>
            <a:noFill/>
            <a:ln cap="flat" cmpd="sng" w="38100">
              <a:solidFill>
                <a:srgbClr val="1F45BC"/>
              </a:solidFill>
              <a:prstDash val="solid"/>
              <a:miter lim="800000"/>
              <a:headEnd len="sm" w="sm" type="none"/>
              <a:tailEnd len="med" w="med" type="triangle"/>
            </a:ln>
          </p:spPr>
        </p:cxnSp>
        <p:grpSp>
          <p:nvGrpSpPr>
            <p:cNvPr id="764" name="Google Shape;764;p38"/>
            <p:cNvGrpSpPr/>
            <p:nvPr/>
          </p:nvGrpSpPr>
          <p:grpSpPr>
            <a:xfrm>
              <a:off x="3380466" y="3315538"/>
              <a:ext cx="607360" cy="430733"/>
              <a:chOff x="3380466" y="3315538"/>
              <a:chExt cx="607360" cy="430733"/>
            </a:xfrm>
          </p:grpSpPr>
          <p:sp>
            <p:nvSpPr>
              <p:cNvPr id="765" name="Google Shape;765;p38"/>
              <p:cNvSpPr/>
              <p:nvPr/>
            </p:nvSpPr>
            <p:spPr>
              <a:xfrm>
                <a:off x="3436072" y="3315538"/>
                <a:ext cx="551754"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Kết nối</a:t>
                </a:r>
                <a:endParaRPr sz="1200">
                  <a:solidFill>
                    <a:srgbClr val="1F45BC"/>
                  </a:solidFill>
                  <a:latin typeface="Arial"/>
                  <a:ea typeface="Arial"/>
                  <a:cs typeface="Arial"/>
                  <a:sym typeface="Arial"/>
                </a:endParaRPr>
              </a:p>
            </p:txBody>
          </p:sp>
          <p:cxnSp>
            <p:nvCxnSpPr>
              <p:cNvPr id="766" name="Google Shape;766;p38"/>
              <p:cNvCxnSpPr/>
              <p:nvPr/>
            </p:nvCxnSpPr>
            <p:spPr>
              <a:xfrm>
                <a:off x="3380466" y="3432473"/>
                <a:ext cx="485775" cy="313798"/>
              </a:xfrm>
              <a:prstGeom prst="straightConnector1">
                <a:avLst/>
              </a:prstGeom>
              <a:noFill/>
              <a:ln cap="flat" cmpd="sng" w="38100">
                <a:solidFill>
                  <a:srgbClr val="1F45BC"/>
                </a:solidFill>
                <a:prstDash val="solid"/>
                <a:miter lim="800000"/>
                <a:headEnd len="sm" w="sm" type="none"/>
                <a:tailEnd len="med" w="med" type="triangle"/>
              </a:ln>
            </p:spPr>
          </p:cxnSp>
        </p:grpSp>
        <p:grpSp>
          <p:nvGrpSpPr>
            <p:cNvPr id="767" name="Google Shape;767;p38"/>
            <p:cNvGrpSpPr/>
            <p:nvPr/>
          </p:nvGrpSpPr>
          <p:grpSpPr>
            <a:xfrm>
              <a:off x="2956588" y="4050691"/>
              <a:ext cx="635045" cy="439378"/>
              <a:chOff x="2956588" y="4050691"/>
              <a:chExt cx="635045" cy="439378"/>
            </a:xfrm>
          </p:grpSpPr>
          <p:sp>
            <p:nvSpPr>
              <p:cNvPr id="768" name="Google Shape;768;p38"/>
              <p:cNvSpPr/>
              <p:nvPr/>
            </p:nvSpPr>
            <p:spPr>
              <a:xfrm>
                <a:off x="3008210" y="4050691"/>
                <a:ext cx="28405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In</a:t>
                </a:r>
                <a:endParaRPr sz="1200">
                  <a:solidFill>
                    <a:srgbClr val="1F45BC"/>
                  </a:solidFill>
                  <a:latin typeface="Arial"/>
                  <a:ea typeface="Arial"/>
                  <a:cs typeface="Arial"/>
                  <a:sym typeface="Arial"/>
                </a:endParaRPr>
              </a:p>
            </p:txBody>
          </p:sp>
          <p:cxnSp>
            <p:nvCxnSpPr>
              <p:cNvPr id="769" name="Google Shape;769;p38"/>
              <p:cNvCxnSpPr/>
              <p:nvPr/>
            </p:nvCxnSpPr>
            <p:spPr>
              <a:xfrm flipH="1" rot="10800000">
                <a:off x="2956588" y="4105010"/>
                <a:ext cx="635045" cy="385059"/>
              </a:xfrm>
              <a:prstGeom prst="straightConnector1">
                <a:avLst/>
              </a:prstGeom>
              <a:noFill/>
              <a:ln cap="flat" cmpd="sng" w="38100">
                <a:solidFill>
                  <a:srgbClr val="1F45BC"/>
                </a:solidFill>
                <a:prstDash val="solid"/>
                <a:miter lim="800000"/>
                <a:headEnd len="sm" w="sm" type="none"/>
                <a:tailEnd len="med" w="med" type="triangle"/>
              </a:ln>
            </p:spPr>
          </p:cxnSp>
        </p:grpSp>
        <p:grpSp>
          <p:nvGrpSpPr>
            <p:cNvPr id="770" name="Google Shape;770;p38"/>
            <p:cNvGrpSpPr/>
            <p:nvPr/>
          </p:nvGrpSpPr>
          <p:grpSpPr>
            <a:xfrm>
              <a:off x="5862716" y="3609032"/>
              <a:ext cx="1252459" cy="267838"/>
              <a:chOff x="5862716" y="3542357"/>
              <a:chExt cx="1252459" cy="267838"/>
            </a:xfrm>
          </p:grpSpPr>
          <p:sp>
            <p:nvSpPr>
              <p:cNvPr id="771" name="Google Shape;771;p38"/>
              <p:cNvSpPr/>
              <p:nvPr/>
            </p:nvSpPr>
            <p:spPr>
              <a:xfrm>
                <a:off x="6227058" y="3542357"/>
                <a:ext cx="425116"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Hiểu</a:t>
                </a:r>
                <a:endParaRPr sz="1000">
                  <a:solidFill>
                    <a:srgbClr val="1F45BC"/>
                  </a:solidFill>
                  <a:latin typeface="Arial"/>
                  <a:ea typeface="Arial"/>
                  <a:cs typeface="Arial"/>
                  <a:sym typeface="Arial"/>
                </a:endParaRPr>
              </a:p>
            </p:txBody>
          </p:sp>
          <p:cxnSp>
            <p:nvCxnSpPr>
              <p:cNvPr id="772" name="Google Shape;772;p38"/>
              <p:cNvCxnSpPr/>
              <p:nvPr/>
            </p:nvCxnSpPr>
            <p:spPr>
              <a:xfrm flipH="1" rot="10800000">
                <a:off x="5862716" y="3809469"/>
                <a:ext cx="1252459" cy="726"/>
              </a:xfrm>
              <a:prstGeom prst="straightConnector1">
                <a:avLst/>
              </a:prstGeom>
              <a:noFill/>
              <a:ln cap="flat" cmpd="sng" w="38100">
                <a:solidFill>
                  <a:srgbClr val="1F45BC"/>
                </a:solidFill>
                <a:prstDash val="solid"/>
                <a:miter lim="800000"/>
                <a:headEnd len="sm" w="sm" type="none"/>
                <a:tailEnd len="med" w="med" type="triangle"/>
              </a:ln>
            </p:spPr>
          </p:cxn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3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779" name="Google Shape;779;p3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Nguồn dữ liệu được Power BI hỗ trợ</a:t>
            </a:r>
            <a:endParaRPr>
              <a:latin typeface="Arial"/>
              <a:ea typeface="Arial"/>
              <a:cs typeface="Arial"/>
              <a:sym typeface="Arial"/>
            </a:endParaRPr>
          </a:p>
        </p:txBody>
      </p:sp>
      <p:sp>
        <p:nvSpPr>
          <p:cNvPr id="780" name="Google Shape;780;p3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grpSp>
        <p:nvGrpSpPr>
          <p:cNvPr id="781" name="Google Shape;781;p39"/>
          <p:cNvGrpSpPr/>
          <p:nvPr/>
        </p:nvGrpSpPr>
        <p:grpSpPr>
          <a:xfrm>
            <a:off x="534197" y="1769940"/>
            <a:ext cx="8811416" cy="4759615"/>
            <a:chOff x="534197" y="1769940"/>
            <a:chExt cx="8811416" cy="4759615"/>
          </a:xfrm>
        </p:grpSpPr>
        <p:sp>
          <p:nvSpPr>
            <p:cNvPr id="782" name="Google Shape;782;p39"/>
            <p:cNvSpPr/>
            <p:nvPr/>
          </p:nvSpPr>
          <p:spPr>
            <a:xfrm>
              <a:off x="535871" y="2528888"/>
              <a:ext cx="3585061" cy="1190893"/>
            </a:xfrm>
            <a:prstGeom prst="roundRect">
              <a:avLst>
                <a:gd fmla="val 5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Excel, CSV, XML, </a:t>
              </a:r>
              <a:endParaRPr sz="1200">
                <a:solidFill>
                  <a:srgbClr val="1F45BC"/>
                </a:solidFill>
                <a:latin typeface="Arial"/>
                <a:ea typeface="Arial"/>
                <a:cs typeface="Arial"/>
                <a:sym typeface="Arial"/>
              </a:endParaRPr>
            </a:p>
            <a:p>
              <a:pPr indent="0" lvl="0" marL="0" marR="0" rtl="0" algn="l">
                <a:spcBef>
                  <a:spcPts val="0"/>
                </a:spcBef>
                <a:spcAft>
                  <a:spcPts val="0"/>
                </a:spcAft>
                <a:buNone/>
              </a:pPr>
              <a:r>
                <a:rPr lang="en-US" sz="1200">
                  <a:solidFill>
                    <a:srgbClr val="1F45BC"/>
                  </a:solidFill>
                  <a:latin typeface="Arial"/>
                  <a:ea typeface="Arial"/>
                  <a:cs typeface="Arial"/>
                  <a:sym typeface="Arial"/>
                </a:rPr>
                <a:t>JSON, Text, Folder</a:t>
              </a:r>
              <a:endParaRPr/>
            </a:p>
          </p:txBody>
        </p:sp>
        <p:sp>
          <p:nvSpPr>
            <p:cNvPr id="783" name="Google Shape;783;p39"/>
            <p:cNvSpPr/>
            <p:nvPr/>
          </p:nvSpPr>
          <p:spPr>
            <a:xfrm>
              <a:off x="5630918" y="2528888"/>
              <a:ext cx="3714695" cy="1190893"/>
            </a:xfrm>
            <a:prstGeom prst="roundRect">
              <a:avLst>
                <a:gd fmla="val 5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rgbClr val="1F45BC"/>
                  </a:solidFill>
                  <a:latin typeface="Arial"/>
                  <a:ea typeface="Arial"/>
                  <a:cs typeface="Arial"/>
                  <a:sym typeface="Arial"/>
                </a:rPr>
                <a:t>SQL Servers, Access, Oracle, IBM DB2, </a:t>
              </a:r>
              <a:endParaRPr sz="1200">
                <a:solidFill>
                  <a:srgbClr val="1F45BC"/>
                </a:solidFill>
                <a:latin typeface="Arial"/>
                <a:ea typeface="Arial"/>
                <a:cs typeface="Arial"/>
                <a:sym typeface="Arial"/>
              </a:endParaRPr>
            </a:p>
            <a:p>
              <a:pPr indent="0" lvl="0" marL="0" marR="0" rtl="0" algn="r">
                <a:spcBef>
                  <a:spcPts val="0"/>
                </a:spcBef>
                <a:spcAft>
                  <a:spcPts val="0"/>
                </a:spcAft>
                <a:buNone/>
              </a:pPr>
              <a:r>
                <a:rPr lang="en-US" sz="1200">
                  <a:solidFill>
                    <a:srgbClr val="1F45BC"/>
                  </a:solidFill>
                  <a:latin typeface="Arial"/>
                  <a:ea typeface="Arial"/>
                  <a:cs typeface="Arial"/>
                  <a:sym typeface="Arial"/>
                </a:rPr>
                <a:t>MySQL, PostgreSQL, Sybase, </a:t>
              </a:r>
              <a:endParaRPr sz="1200">
                <a:solidFill>
                  <a:srgbClr val="1F45BC"/>
                </a:solidFill>
                <a:latin typeface="Arial"/>
                <a:ea typeface="Arial"/>
                <a:cs typeface="Arial"/>
                <a:sym typeface="Arial"/>
              </a:endParaRPr>
            </a:p>
            <a:p>
              <a:pPr indent="0" lvl="0" marL="0" marR="0" rtl="0" algn="r">
                <a:spcBef>
                  <a:spcPts val="0"/>
                </a:spcBef>
                <a:spcAft>
                  <a:spcPts val="0"/>
                </a:spcAft>
                <a:buNone/>
              </a:pPr>
              <a:r>
                <a:rPr lang="en-US" sz="1200">
                  <a:solidFill>
                    <a:srgbClr val="1F45BC"/>
                  </a:solidFill>
                  <a:latin typeface="Arial"/>
                  <a:ea typeface="Arial"/>
                  <a:cs typeface="Arial"/>
                  <a:sym typeface="Arial"/>
                </a:rPr>
                <a:t>Teradata, SAP Hana</a:t>
              </a:r>
              <a:endParaRPr/>
            </a:p>
          </p:txBody>
        </p:sp>
        <p:sp>
          <p:nvSpPr>
            <p:cNvPr id="784" name="Google Shape;784;p39"/>
            <p:cNvSpPr/>
            <p:nvPr/>
          </p:nvSpPr>
          <p:spPr>
            <a:xfrm>
              <a:off x="534197" y="4510137"/>
              <a:ext cx="3585061" cy="1190893"/>
            </a:xfrm>
            <a:prstGeom prst="roundRect">
              <a:avLst>
                <a:gd fmla="val 5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Spark, SharPoint list, Hadoop files, Active Directory, Facebook, Google Analytics, </a:t>
              </a:r>
              <a:endParaRPr sz="1200">
                <a:solidFill>
                  <a:srgbClr val="1F45BC"/>
                </a:solidFill>
                <a:latin typeface="Arial"/>
                <a:ea typeface="Arial"/>
                <a:cs typeface="Arial"/>
                <a:sym typeface="Arial"/>
              </a:endParaRPr>
            </a:p>
            <a:p>
              <a:pPr indent="0" lvl="0" marL="0" marR="0" rtl="0" algn="l">
                <a:spcBef>
                  <a:spcPts val="0"/>
                </a:spcBef>
                <a:spcAft>
                  <a:spcPts val="0"/>
                </a:spcAft>
                <a:buNone/>
              </a:pPr>
              <a:r>
                <a:rPr lang="en-US" sz="1200">
                  <a:solidFill>
                    <a:srgbClr val="1F45BC"/>
                  </a:solidFill>
                  <a:latin typeface="Arial"/>
                  <a:ea typeface="Arial"/>
                  <a:cs typeface="Arial"/>
                  <a:sym typeface="Arial"/>
                </a:rPr>
                <a:t>Salesforce, GitHub</a:t>
              </a:r>
              <a:endParaRPr/>
            </a:p>
          </p:txBody>
        </p:sp>
        <p:sp>
          <p:nvSpPr>
            <p:cNvPr id="785" name="Google Shape;785;p39"/>
            <p:cNvSpPr/>
            <p:nvPr/>
          </p:nvSpPr>
          <p:spPr>
            <a:xfrm>
              <a:off x="5630918" y="4510137"/>
              <a:ext cx="3714695" cy="1190893"/>
            </a:xfrm>
            <a:prstGeom prst="roundRect">
              <a:avLst>
                <a:gd fmla="val 5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rgbClr val="1F45BC"/>
                  </a:solidFill>
                  <a:latin typeface="Arial"/>
                  <a:ea typeface="Arial"/>
                  <a:cs typeface="Arial"/>
                  <a:sym typeface="Arial"/>
                </a:rPr>
                <a:t>Microsoft Azure SQL Database,</a:t>
              </a:r>
              <a:endParaRPr sz="1200">
                <a:solidFill>
                  <a:srgbClr val="1F45BC"/>
                </a:solidFill>
                <a:latin typeface="Arial"/>
                <a:ea typeface="Arial"/>
                <a:cs typeface="Arial"/>
                <a:sym typeface="Arial"/>
              </a:endParaRPr>
            </a:p>
            <a:p>
              <a:pPr indent="0" lvl="0" marL="0" marR="0" rtl="0" algn="r">
                <a:spcBef>
                  <a:spcPts val="0"/>
                </a:spcBef>
                <a:spcAft>
                  <a:spcPts val="0"/>
                </a:spcAft>
                <a:buNone/>
              </a:pPr>
              <a:r>
                <a:rPr lang="en-US" sz="1200">
                  <a:solidFill>
                    <a:srgbClr val="1F45BC"/>
                  </a:solidFill>
                  <a:latin typeface="Arial"/>
                  <a:ea typeface="Arial"/>
                  <a:cs typeface="Arial"/>
                  <a:sym typeface="Arial"/>
                </a:rPr>
                <a:t> MS Azure HDInsight, Blob Storarge, </a:t>
              </a:r>
              <a:endParaRPr sz="1200">
                <a:solidFill>
                  <a:srgbClr val="1F45BC"/>
                </a:solidFill>
                <a:latin typeface="Arial"/>
                <a:ea typeface="Arial"/>
                <a:cs typeface="Arial"/>
                <a:sym typeface="Arial"/>
              </a:endParaRPr>
            </a:p>
            <a:p>
              <a:pPr indent="0" lvl="0" marL="0" marR="0" rtl="0" algn="r">
                <a:spcBef>
                  <a:spcPts val="0"/>
                </a:spcBef>
                <a:spcAft>
                  <a:spcPts val="0"/>
                </a:spcAft>
                <a:buNone/>
              </a:pPr>
              <a:r>
                <a:rPr lang="en-US" sz="1200">
                  <a:solidFill>
                    <a:srgbClr val="1F45BC"/>
                  </a:solidFill>
                  <a:latin typeface="Arial"/>
                  <a:ea typeface="Arial"/>
                  <a:cs typeface="Arial"/>
                  <a:sym typeface="Arial"/>
                </a:rPr>
                <a:t>Azure HD Insight Spark,</a:t>
              </a:r>
              <a:endParaRPr sz="1200">
                <a:solidFill>
                  <a:srgbClr val="1F45BC"/>
                </a:solidFill>
                <a:latin typeface="Arial"/>
                <a:ea typeface="Arial"/>
                <a:cs typeface="Arial"/>
                <a:sym typeface="Arial"/>
              </a:endParaRPr>
            </a:p>
            <a:p>
              <a:pPr indent="0" lvl="0" marL="0" marR="0" rtl="0" algn="r">
                <a:spcBef>
                  <a:spcPts val="0"/>
                </a:spcBef>
                <a:spcAft>
                  <a:spcPts val="0"/>
                </a:spcAft>
                <a:buNone/>
              </a:pPr>
              <a:r>
                <a:rPr lang="en-US" sz="1200">
                  <a:solidFill>
                    <a:srgbClr val="1F45BC"/>
                  </a:solidFill>
                  <a:latin typeface="Arial"/>
                  <a:ea typeface="Arial"/>
                  <a:cs typeface="Arial"/>
                  <a:sym typeface="Arial"/>
                </a:rPr>
                <a:t> Azure Data Lake Storage, Azure Document DB</a:t>
              </a:r>
              <a:endParaRPr/>
            </a:p>
          </p:txBody>
        </p:sp>
        <p:grpSp>
          <p:nvGrpSpPr>
            <p:cNvPr id="786" name="Google Shape;786;p39"/>
            <p:cNvGrpSpPr/>
            <p:nvPr/>
          </p:nvGrpSpPr>
          <p:grpSpPr>
            <a:xfrm>
              <a:off x="2554328" y="1769940"/>
              <a:ext cx="4759615" cy="4759615"/>
              <a:chOff x="2554328" y="1769940"/>
              <a:chExt cx="4759615" cy="4759615"/>
            </a:xfrm>
          </p:grpSpPr>
          <p:pic>
            <p:nvPicPr>
              <p:cNvPr id="787" name="Google Shape;787;p39"/>
              <p:cNvPicPr preferRelativeResize="0"/>
              <p:nvPr/>
            </p:nvPicPr>
            <p:blipFill rotWithShape="1">
              <a:blip r:embed="rId3">
                <a:alphaModFix/>
              </a:blip>
              <a:srcRect b="0" l="0" r="0" t="0"/>
              <a:stretch/>
            </p:blipFill>
            <p:spPr>
              <a:xfrm rot="2700000">
                <a:off x="3249549" y="2468778"/>
                <a:ext cx="3369173" cy="3361939"/>
              </a:xfrm>
              <a:prstGeom prst="rect">
                <a:avLst/>
              </a:prstGeom>
              <a:noFill/>
              <a:ln>
                <a:noFill/>
              </a:ln>
            </p:spPr>
          </p:pic>
          <p:grpSp>
            <p:nvGrpSpPr>
              <p:cNvPr id="788" name="Google Shape;788;p39"/>
              <p:cNvGrpSpPr/>
              <p:nvPr/>
            </p:nvGrpSpPr>
            <p:grpSpPr>
              <a:xfrm>
                <a:off x="3510829" y="3299553"/>
                <a:ext cx="2742528" cy="1697322"/>
                <a:chOff x="3510829" y="3299553"/>
                <a:chExt cx="2742528" cy="1697322"/>
              </a:xfrm>
            </p:grpSpPr>
            <p:sp>
              <p:nvSpPr>
                <p:cNvPr id="789" name="Google Shape;789;p39"/>
                <p:cNvSpPr/>
                <p:nvPr/>
              </p:nvSpPr>
              <p:spPr>
                <a:xfrm>
                  <a:off x="3877435" y="3299553"/>
                  <a:ext cx="94609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Nhóm tệp</a:t>
                  </a:r>
                  <a:endParaRPr sz="1400">
                    <a:solidFill>
                      <a:schemeClr val="lt1"/>
                    </a:solidFill>
                    <a:latin typeface="Arial"/>
                    <a:ea typeface="Arial"/>
                    <a:cs typeface="Arial"/>
                    <a:sym typeface="Arial"/>
                  </a:endParaRPr>
                </a:p>
              </p:txBody>
            </p:sp>
            <p:sp>
              <p:nvSpPr>
                <p:cNvPr id="790" name="Google Shape;790;p39"/>
                <p:cNvSpPr/>
                <p:nvPr/>
              </p:nvSpPr>
              <p:spPr>
                <a:xfrm>
                  <a:off x="5188514" y="3312253"/>
                  <a:ext cx="106484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Nhóm cơ sở</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Dữ liệu</a:t>
                  </a:r>
                  <a:endParaRPr sz="1400">
                    <a:solidFill>
                      <a:schemeClr val="lt1"/>
                    </a:solidFill>
                    <a:latin typeface="Arial"/>
                    <a:ea typeface="Arial"/>
                    <a:cs typeface="Arial"/>
                    <a:sym typeface="Arial"/>
                  </a:endParaRPr>
                </a:p>
              </p:txBody>
            </p:sp>
            <p:sp>
              <p:nvSpPr>
                <p:cNvPr id="791" name="Google Shape;791;p39"/>
                <p:cNvSpPr/>
                <p:nvPr/>
              </p:nvSpPr>
              <p:spPr>
                <a:xfrm>
                  <a:off x="4895143" y="4689098"/>
                  <a:ext cx="133222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Đám mây Azure</a:t>
                  </a:r>
                  <a:endParaRPr/>
                </a:p>
              </p:txBody>
            </p:sp>
            <p:sp>
              <p:nvSpPr>
                <p:cNvPr id="792" name="Google Shape;792;p39"/>
                <p:cNvSpPr/>
                <p:nvPr/>
              </p:nvSpPr>
              <p:spPr>
                <a:xfrm>
                  <a:off x="3510829" y="4455278"/>
                  <a:ext cx="122020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Điều khoản khác</a:t>
                  </a:r>
                  <a:endParaRPr sz="1200">
                    <a:solidFill>
                      <a:schemeClr val="lt1"/>
                    </a:solidFill>
                    <a:latin typeface="Arial"/>
                    <a:ea typeface="Arial"/>
                    <a:cs typeface="Arial"/>
                    <a:sym typeface="Arial"/>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idx="1" type="body"/>
          </p:nvPr>
        </p:nvSpPr>
        <p:spPr>
          <a:xfrm>
            <a:off x="985322" y="2524714"/>
            <a:ext cx="7685149"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Công cụ trực quan hóa mã nguồn mở</a:t>
            </a:r>
            <a:endParaRPr>
              <a:latin typeface="Arial"/>
              <a:ea typeface="Arial"/>
              <a:cs typeface="Arial"/>
              <a:sym typeface="Arial"/>
            </a:endParaRPr>
          </a:p>
        </p:txBody>
      </p:sp>
      <p:sp>
        <p:nvSpPr>
          <p:cNvPr id="107" name="Google Shape;107;p4"/>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799" name="Google Shape;799;p4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Hỗ trợ các công thức DAX và Tập lệnh R</a:t>
            </a:r>
            <a:endParaRPr/>
          </a:p>
        </p:txBody>
      </p:sp>
      <p:sp>
        <p:nvSpPr>
          <p:cNvPr id="800" name="Google Shape;800;p4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01" name="Google Shape;801;p4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DAX là Biểu thức phân tích dữ liệu</a:t>
            </a:r>
            <a:endParaRPr/>
          </a:p>
          <a:p>
            <a:pPr indent="-182563" lvl="1" marL="360363" rtl="0" algn="l">
              <a:lnSpc>
                <a:spcPct val="138461"/>
              </a:lnSpc>
              <a:spcBef>
                <a:spcPts val="500"/>
              </a:spcBef>
              <a:spcAft>
                <a:spcPts val="0"/>
              </a:spcAft>
              <a:buClr>
                <a:srgbClr val="262626"/>
              </a:buClr>
              <a:buSzPts val="1040"/>
              <a:buChar char="•"/>
            </a:pPr>
            <a:r>
              <a:rPr lang="en-US"/>
              <a:t>Một ngôn ngữ chức năng</a:t>
            </a:r>
            <a:endParaRPr/>
          </a:p>
          <a:p>
            <a:pPr indent="-177800" lvl="0" marL="177800" rtl="0" algn="l">
              <a:lnSpc>
                <a:spcPct val="128571"/>
              </a:lnSpc>
              <a:spcBef>
                <a:spcPts val="1000"/>
              </a:spcBef>
              <a:spcAft>
                <a:spcPts val="0"/>
              </a:spcAft>
              <a:buClr>
                <a:srgbClr val="262626"/>
              </a:buClr>
              <a:buSzPts val="1400"/>
              <a:buFont typeface="Arial"/>
              <a:buChar char="•"/>
            </a:pPr>
            <a:r>
              <a:rPr lang="en-US"/>
              <a:t>Một ngôn ngữ công thức được sử dụng trong các dịch vụ phân tích</a:t>
            </a:r>
            <a:endParaRPr/>
          </a:p>
          <a:p>
            <a:pPr indent="-182563" lvl="1" marL="360363" rtl="0" algn="l">
              <a:lnSpc>
                <a:spcPct val="138461"/>
              </a:lnSpc>
              <a:spcBef>
                <a:spcPts val="500"/>
              </a:spcBef>
              <a:spcAft>
                <a:spcPts val="0"/>
              </a:spcAft>
              <a:buClr>
                <a:srgbClr val="262626"/>
              </a:buClr>
              <a:buSzPts val="1040"/>
              <a:buChar char="•"/>
            </a:pPr>
            <a:r>
              <a:rPr lang="en-US"/>
              <a:t>Bao gồm các hàm, toán tử và giá trị để thực hiện các phép tính và truy vấn nâng cao trên dữ liệu trong các bảng và cột có liên quan trong mô hình dữ liệu dạng bảng</a:t>
            </a:r>
            <a:endParaRPr/>
          </a:p>
          <a:p>
            <a:pPr indent="-116523" lvl="1" marL="360363" rtl="0" algn="l">
              <a:lnSpc>
                <a:spcPct val="138461"/>
              </a:lnSpc>
              <a:spcBef>
                <a:spcPts val="500"/>
              </a:spcBef>
              <a:spcAft>
                <a:spcPts val="0"/>
              </a:spcAft>
              <a:buClr>
                <a:srgbClr val="262626"/>
              </a:buClr>
              <a:buSzPts val="1040"/>
              <a:buNone/>
            </a:pPr>
            <a:r>
              <a:t/>
            </a:r>
            <a:endParaRPr/>
          </a:p>
          <a:p>
            <a:pPr indent="0" lvl="1" marL="177800" rtl="0" algn="l">
              <a:lnSpc>
                <a:spcPct val="138461"/>
              </a:lnSpc>
              <a:spcBef>
                <a:spcPts val="500"/>
              </a:spcBef>
              <a:spcAft>
                <a:spcPts val="0"/>
              </a:spcAft>
              <a:buClr>
                <a:srgbClr val="262626"/>
              </a:buClr>
              <a:buSzPts val="1040"/>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R Script có thể được sử dụng để thực hiện chuyển đổi và định hình dữ liệu</a:t>
            </a:r>
            <a:endParaRPr/>
          </a:p>
        </p:txBody>
      </p:sp>
      <p:sp>
        <p:nvSpPr>
          <p:cNvPr id="802" name="Google Shape;802;p40"/>
          <p:cNvSpPr txBox="1"/>
          <p:nvPr/>
        </p:nvSpPr>
        <p:spPr>
          <a:xfrm>
            <a:off x="709492" y="3731033"/>
            <a:ext cx="7966508" cy="552552"/>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ProjectedSales2021 = SUM(Sales[TotalSales2020])*1.21</a:t>
            </a:r>
            <a:endParaRPr/>
          </a:p>
        </p:txBody>
      </p:sp>
      <p:sp>
        <p:nvSpPr>
          <p:cNvPr id="803" name="Google Shape;803;p40"/>
          <p:cNvSpPr txBox="1"/>
          <p:nvPr/>
        </p:nvSpPr>
        <p:spPr>
          <a:xfrm>
            <a:off x="709492" y="4873650"/>
            <a:ext cx="7966508" cy="1191657"/>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library(mice)</a:t>
            </a:r>
            <a:endParaRPr/>
          </a:p>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tempData &lt; - mice(dataset, m=1, maxit=50, meth='pmm', seed=100)</a:t>
            </a:r>
            <a:endParaRPr/>
          </a:p>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completedData &lt;- complete(tempData, 1)</a:t>
            </a:r>
            <a:endParaRPr/>
          </a:p>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output &lt;- dataset</a:t>
            </a:r>
            <a:endParaRPr/>
          </a:p>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output$completedValues &lt;- completedData$"SMI missing values"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10" name="Google Shape;810;p4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Khối Căn bản - Trực quan hóa</a:t>
            </a:r>
            <a:endParaRPr>
              <a:latin typeface="Arial"/>
              <a:ea typeface="Arial"/>
              <a:cs typeface="Arial"/>
              <a:sym typeface="Arial"/>
            </a:endParaRPr>
          </a:p>
        </p:txBody>
      </p:sp>
      <p:sp>
        <p:nvSpPr>
          <p:cNvPr id="811" name="Google Shape;811;p4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12" name="Google Shape;812;p41"/>
          <p:cNvSpPr txBox="1"/>
          <p:nvPr>
            <p:ph idx="4" type="body"/>
          </p:nvPr>
        </p:nvSpPr>
        <p:spPr>
          <a:xfrm>
            <a:off x="535872" y="2226567"/>
            <a:ext cx="3237475" cy="3688095"/>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Power BI cung cấp nhiều sơ đồ, biểu đồ, bóng đổ và tùy chỉnh</a:t>
            </a:r>
            <a:endParaRPr/>
          </a:p>
          <a:p>
            <a:pPr indent="-177800" lvl="0" marL="177800" rtl="0" algn="l">
              <a:lnSpc>
                <a:spcPct val="128571"/>
              </a:lnSpc>
              <a:spcBef>
                <a:spcPts val="1000"/>
              </a:spcBef>
              <a:spcAft>
                <a:spcPts val="0"/>
              </a:spcAft>
              <a:buClr>
                <a:srgbClr val="262626"/>
              </a:buClr>
              <a:buSzPts val="1400"/>
              <a:buFont typeface="Arial"/>
              <a:buChar char="•"/>
            </a:pPr>
            <a:r>
              <a:rPr lang="en-US"/>
              <a:t>Các hình ảnh trực quan khác nhau có nhiều tùy chọn tùy chỉnh có thể được sử dụng để làm nổi bật thêm thông tin cốt lõi cần được truyền tải</a:t>
            </a:r>
            <a:endParaRPr/>
          </a:p>
        </p:txBody>
      </p:sp>
      <p:pic>
        <p:nvPicPr>
          <p:cNvPr id="813" name="Google Shape;813;p41"/>
          <p:cNvPicPr preferRelativeResize="0"/>
          <p:nvPr/>
        </p:nvPicPr>
        <p:blipFill rotWithShape="1">
          <a:blip r:embed="rId3">
            <a:alphaModFix/>
          </a:blip>
          <a:srcRect b="0" l="0" r="0" t="0"/>
          <a:stretch/>
        </p:blipFill>
        <p:spPr>
          <a:xfrm>
            <a:off x="4370797" y="2226567"/>
            <a:ext cx="4735978" cy="358755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20" name="Google Shape;820;p4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Khối Căn bản - Bộ dữ liệu</a:t>
            </a:r>
            <a:endParaRPr>
              <a:latin typeface="Arial"/>
              <a:ea typeface="Arial"/>
              <a:cs typeface="Arial"/>
              <a:sym typeface="Arial"/>
            </a:endParaRPr>
          </a:p>
        </p:txBody>
      </p:sp>
      <p:sp>
        <p:nvSpPr>
          <p:cNvPr id="821" name="Google Shape;821;p4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22" name="Google Shape;822;p42"/>
          <p:cNvSpPr txBox="1"/>
          <p:nvPr>
            <p:ph idx="4" type="body"/>
          </p:nvPr>
        </p:nvSpPr>
        <p:spPr>
          <a:xfrm>
            <a:off x="535872" y="2226567"/>
            <a:ext cx="2855510"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dữ liệu là dữ liệu từ các nguồn dữ liệu được hỗ trợ khác nhau đã được nhập, làm sạch và sẵn sàng để phân tích.</a:t>
            </a:r>
            <a:endParaRPr/>
          </a:p>
          <a:p>
            <a:pPr indent="-177800" lvl="0" marL="177800" rtl="0" algn="l">
              <a:lnSpc>
                <a:spcPct val="128571"/>
              </a:lnSpc>
              <a:spcBef>
                <a:spcPts val="1000"/>
              </a:spcBef>
              <a:spcAft>
                <a:spcPts val="0"/>
              </a:spcAft>
              <a:buClr>
                <a:srgbClr val="262626"/>
              </a:buClr>
              <a:buSzPts val="1400"/>
              <a:buFont typeface="Arial"/>
              <a:buChar char="•"/>
            </a:pPr>
            <a:r>
              <a:rPr lang="en-US"/>
              <a:t>Chúng ta đã thấy nhiều loại nguồn dữ liệu mà từ đó Power BI có thể tạo Bộ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Hiển thị ở đây là một bộ dữ liệu dựa trên Excel</a:t>
            </a:r>
            <a:endParaRPr/>
          </a:p>
        </p:txBody>
      </p:sp>
      <p:pic>
        <p:nvPicPr>
          <p:cNvPr id="823" name="Google Shape;823;p42"/>
          <p:cNvPicPr preferRelativeResize="0"/>
          <p:nvPr/>
        </p:nvPicPr>
        <p:blipFill rotWithShape="1">
          <a:blip r:embed="rId3">
            <a:alphaModFix/>
          </a:blip>
          <a:srcRect b="0" l="0" r="0" t="0"/>
          <a:stretch/>
        </p:blipFill>
        <p:spPr>
          <a:xfrm>
            <a:off x="4129361" y="2314936"/>
            <a:ext cx="4770518" cy="32528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30" name="Google Shape;830;p4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Khối Căn bản - Báo cáo</a:t>
            </a:r>
            <a:endParaRPr>
              <a:latin typeface="Arial"/>
              <a:ea typeface="Arial"/>
              <a:cs typeface="Arial"/>
              <a:sym typeface="Arial"/>
            </a:endParaRPr>
          </a:p>
        </p:txBody>
      </p:sp>
      <p:sp>
        <p:nvSpPr>
          <p:cNvPr id="831" name="Google Shape;831;p4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32" name="Google Shape;832;p43"/>
          <p:cNvSpPr txBox="1"/>
          <p:nvPr>
            <p:ph idx="4" type="body"/>
          </p:nvPr>
        </p:nvSpPr>
        <p:spPr>
          <a:xfrm>
            <a:off x="535872" y="2226568"/>
            <a:ext cx="2288351" cy="389644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báo cáo cho phép tổ chức nhiều hình ảnh trực quan lại với nhau thành các báo cáo hợp lý</a:t>
            </a:r>
            <a:endParaRPr/>
          </a:p>
          <a:p>
            <a:pPr indent="-182563" lvl="1" marL="360363" rtl="0" algn="l">
              <a:lnSpc>
                <a:spcPct val="138461"/>
              </a:lnSpc>
              <a:spcBef>
                <a:spcPts val="500"/>
              </a:spcBef>
              <a:spcAft>
                <a:spcPts val="0"/>
              </a:spcAft>
              <a:buClr>
                <a:srgbClr val="262626"/>
              </a:buClr>
              <a:buSzPts val="1040"/>
              <a:buChar char="•"/>
            </a:pPr>
            <a:r>
              <a:rPr lang="en-US"/>
              <a:t>Các báo cáo có thể mở rộng trên nhiều trang mà sau đó có thể được truy cập bằng các tab</a:t>
            </a:r>
            <a:endParaRPr/>
          </a:p>
          <a:p>
            <a:pPr indent="-177800" lvl="0" marL="177800" rtl="0" algn="l">
              <a:lnSpc>
                <a:spcPct val="128571"/>
              </a:lnSpc>
              <a:spcBef>
                <a:spcPts val="1000"/>
              </a:spcBef>
              <a:spcAft>
                <a:spcPts val="0"/>
              </a:spcAft>
              <a:buClr>
                <a:srgbClr val="262626"/>
              </a:buClr>
              <a:buSzPts val="1400"/>
              <a:buFont typeface="Arial"/>
              <a:buChar char="•"/>
            </a:pPr>
            <a:r>
              <a:rPr lang="en-US"/>
              <a:t>Báo cáo có thể tương tác nơi chế độ xem có thể đặt tham số cho báo cáo</a:t>
            </a:r>
            <a:endParaRPr/>
          </a:p>
        </p:txBody>
      </p:sp>
      <p:pic>
        <p:nvPicPr>
          <p:cNvPr descr="Public Preview of Paginated Reports in Power BI Premium Now Available | Microsoft  Power BI 블로그 | Microsoft Power BI" id="833" name="Google Shape;833;p43"/>
          <p:cNvPicPr preferRelativeResize="0"/>
          <p:nvPr/>
        </p:nvPicPr>
        <p:blipFill rotWithShape="1">
          <a:blip r:embed="rId3">
            <a:alphaModFix/>
          </a:blip>
          <a:srcRect b="0" l="0" r="0" t="0"/>
          <a:stretch/>
        </p:blipFill>
        <p:spPr>
          <a:xfrm>
            <a:off x="3078865" y="2226568"/>
            <a:ext cx="6146157" cy="407773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40" name="Google Shape;840;p4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Khối Căn bản - Bảng điều khiển</a:t>
            </a:r>
            <a:endParaRPr>
              <a:latin typeface="Arial"/>
              <a:ea typeface="Arial"/>
              <a:cs typeface="Arial"/>
              <a:sym typeface="Arial"/>
            </a:endParaRPr>
          </a:p>
        </p:txBody>
      </p:sp>
      <p:sp>
        <p:nvSpPr>
          <p:cNvPr id="841" name="Google Shape;841;p4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42" name="Google Shape;842;p44"/>
          <p:cNvSpPr txBox="1"/>
          <p:nvPr>
            <p:ph idx="4" type="body"/>
          </p:nvPr>
        </p:nvSpPr>
        <p:spPr>
          <a:xfrm>
            <a:off x="535873" y="2226568"/>
            <a:ext cx="2415672" cy="3931164"/>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Trang tổng quan có thể được coi là các trang cấp cao mà từ đó khách hàng có thể đi sâu hơn vào các báo cáo khác nhau</a:t>
            </a:r>
            <a:endParaRPr/>
          </a:p>
          <a:p>
            <a:pPr indent="-177800" lvl="0" marL="177800" rtl="0" algn="l">
              <a:lnSpc>
                <a:spcPct val="128571"/>
              </a:lnSpc>
              <a:spcBef>
                <a:spcPts val="1000"/>
              </a:spcBef>
              <a:spcAft>
                <a:spcPts val="0"/>
              </a:spcAft>
              <a:buClr>
                <a:srgbClr val="262626"/>
              </a:buClr>
              <a:buSzPts val="1400"/>
              <a:buFont typeface="Arial"/>
              <a:buChar char="•"/>
            </a:pPr>
            <a:r>
              <a:rPr lang="en-US"/>
              <a:t>Nói chung, Báo cáo cung cấp thông tin chi tiết hơn trong khi Bảng điều khiển được sử dụng để cung cấp các thông tin chính</a:t>
            </a:r>
            <a:endParaRPr/>
          </a:p>
        </p:txBody>
      </p:sp>
      <p:pic>
        <p:nvPicPr>
          <p:cNvPr descr="9 Reasons why Power BI is the Best Tool for Data Analysis | Addepto" id="843" name="Google Shape;843;p44"/>
          <p:cNvPicPr preferRelativeResize="0"/>
          <p:nvPr/>
        </p:nvPicPr>
        <p:blipFill rotWithShape="1">
          <a:blip r:embed="rId3">
            <a:alphaModFix/>
          </a:blip>
          <a:srcRect b="0" l="0" r="0" t="0"/>
          <a:stretch/>
        </p:blipFill>
        <p:spPr>
          <a:xfrm>
            <a:off x="3310359" y="2226568"/>
            <a:ext cx="5891514" cy="368219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4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50" name="Google Shape;850;p4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Khối Căn bản - Đường</a:t>
            </a:r>
            <a:endParaRPr>
              <a:latin typeface="Arial"/>
              <a:ea typeface="Arial"/>
              <a:cs typeface="Arial"/>
              <a:sym typeface="Arial"/>
            </a:endParaRPr>
          </a:p>
        </p:txBody>
      </p:sp>
      <p:sp>
        <p:nvSpPr>
          <p:cNvPr id="851" name="Google Shape;851;p4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52" name="Google Shape;852;p45"/>
          <p:cNvSpPr txBox="1"/>
          <p:nvPr>
            <p:ph idx="4" type="body"/>
          </p:nvPr>
        </p:nvSpPr>
        <p:spPr>
          <a:xfrm>
            <a:off x="535872" y="2226568"/>
            <a:ext cx="3422670" cy="387329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ĐƯờng là các biểu đồ và đồ thị cung cấp một mẩu thông tin duy nhất</a:t>
            </a:r>
            <a:endParaRPr/>
          </a:p>
          <a:p>
            <a:pPr indent="-177800" lvl="0" marL="177800" rtl="0" algn="l">
              <a:lnSpc>
                <a:spcPct val="128571"/>
              </a:lnSpc>
              <a:spcBef>
                <a:spcPts val="1000"/>
              </a:spcBef>
              <a:spcAft>
                <a:spcPts val="0"/>
              </a:spcAft>
              <a:buClr>
                <a:srgbClr val="262626"/>
              </a:buClr>
              <a:buSzPts val="1400"/>
              <a:buFont typeface="Arial"/>
              <a:buChar char="•"/>
            </a:pPr>
            <a:r>
              <a:rPr lang="en-US"/>
              <a:t>Báo cáo và Bảng điều khiển thường bao gồm tập hợp nhiều Đường để thu thập theo cách hợp lý để tạo Báo cáo chi tiết cuối cùng về một chủ đề cụ thể</a:t>
            </a:r>
            <a:endParaRPr/>
          </a:p>
        </p:txBody>
      </p:sp>
      <p:pic>
        <p:nvPicPr>
          <p:cNvPr descr="All About Dashboards | Blog de Microsoft Power BI | Microsoft Power BI" id="853" name="Google Shape;853;p45"/>
          <p:cNvPicPr preferRelativeResize="0"/>
          <p:nvPr/>
        </p:nvPicPr>
        <p:blipFill rotWithShape="1">
          <a:blip r:embed="rId3">
            <a:alphaModFix/>
          </a:blip>
          <a:srcRect b="0" l="0" r="0" t="0"/>
          <a:stretch/>
        </p:blipFill>
        <p:spPr>
          <a:xfrm>
            <a:off x="4217376" y="2226568"/>
            <a:ext cx="5204377" cy="3680914"/>
          </a:xfrm>
          <a:prstGeom prst="rect">
            <a:avLst/>
          </a:prstGeom>
          <a:noFill/>
          <a:ln>
            <a:noFill/>
          </a:ln>
        </p:spPr>
      </p:pic>
      <p:cxnSp>
        <p:nvCxnSpPr>
          <p:cNvPr id="854" name="Google Shape;854;p45"/>
          <p:cNvCxnSpPr/>
          <p:nvPr/>
        </p:nvCxnSpPr>
        <p:spPr>
          <a:xfrm>
            <a:off x="2789499" y="3796496"/>
            <a:ext cx="1427877" cy="1044677"/>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4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61" name="Google Shape;861;p4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Power BI và so sánh Tableau</a:t>
            </a:r>
            <a:endParaRPr/>
          </a:p>
        </p:txBody>
      </p:sp>
      <p:sp>
        <p:nvSpPr>
          <p:cNvPr id="862" name="Google Shape;862;p4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graphicFrame>
        <p:nvGraphicFramePr>
          <p:cNvPr id="863" name="Google Shape;863;p46"/>
          <p:cNvGraphicFramePr/>
          <p:nvPr/>
        </p:nvGraphicFramePr>
        <p:xfrm>
          <a:off x="535872" y="2532527"/>
          <a:ext cx="3000000" cy="3000000"/>
        </p:xfrm>
        <a:graphic>
          <a:graphicData uri="http://schemas.openxmlformats.org/drawingml/2006/table">
            <a:tbl>
              <a:tblPr bandRow="1" firstRow="1">
                <a:noFill/>
                <a:tableStyleId>{871DEBC1-C686-40BC-A0F2-C09568F309FE}</a:tableStyleId>
              </a:tblPr>
              <a:tblGrid>
                <a:gridCol w="4321800"/>
                <a:gridCol w="4456150"/>
              </a:tblGrid>
              <a:tr h="132900">
                <a:tc>
                  <a:txBody>
                    <a:bodyPr/>
                    <a:lstStyle/>
                    <a:p>
                      <a:pPr indent="0" lvl="0" marL="0" marR="0" rtl="0" algn="ctr">
                        <a:spcBef>
                          <a:spcPts val="0"/>
                        </a:spcBef>
                        <a:spcAft>
                          <a:spcPts val="0"/>
                        </a:spcAft>
                        <a:buNone/>
                      </a:pPr>
                      <a:r>
                        <a:rPr b="0" lang="en-US" sz="1400" u="none" cap="none" strike="noStrike">
                          <a:solidFill>
                            <a:schemeClr val="dk1"/>
                          </a:solidFill>
                          <a:latin typeface="Arial"/>
                          <a:ea typeface="Arial"/>
                          <a:cs typeface="Arial"/>
                          <a:sym typeface="Arial"/>
                        </a:rPr>
                        <a:t>Power BI</a:t>
                      </a:r>
                      <a:endParaRPr/>
                    </a:p>
                  </a:txBody>
                  <a:tcPr marT="45725" marB="45725" marR="72000" marL="10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chemeClr val="dk1"/>
                          </a:solidFill>
                          <a:latin typeface="Arial"/>
                          <a:ea typeface="Arial"/>
                          <a:cs typeface="Arial"/>
                          <a:sym typeface="Arial"/>
                        </a:rPr>
                        <a:t>Tableau</a:t>
                      </a:r>
                      <a:endParaRPr/>
                    </a:p>
                  </a:txBody>
                  <a:tcPr marT="45725" marB="45725" marR="72000" marL="108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9900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hoạt động tốt nhất với dữ liệu có kích thước hạn chế. Làm việc với dữ liệu có kích thước lớn hơn sẽ yêu cầu các bước sắp xếp và tóm tắt dữ liệu thành các kích thước dễ quản lý hơn</a:t>
                      </a:r>
                      <a:endParaRPr sz="1300" u="none" cap="none" strike="noStrike">
                        <a:solidFill>
                          <a:schemeClr val="dk1"/>
                        </a:solidFill>
                        <a:latin typeface="Arial"/>
                        <a:ea typeface="Arial"/>
                        <a:cs typeface="Arial"/>
                        <a:sym typeface="Arial"/>
                      </a:endParaRPr>
                    </a:p>
                  </a:txBody>
                  <a:tcPr marT="9525" marB="0" marR="9525" marL="10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có thể xử lý khối lượng dữ liệu khổng lồ với hiệu suất tuyệt vời</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2625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rất dễ bắt đầu</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có đường cong học tập dốc hơn</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2625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được sử dụng bởi cả người dùng có kinh nghiệm và người dùng mới, thường để có thông tin chi tiết nhanh chóng và dễ dàng</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được sử dụng bởi các nhà phân tích và người dùng có kinh nghiệm với mục đích trực quan hóa công việc phân tích của họ</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2625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cung cấp nhiều điểm dữ liệu để trực quan hóa</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cung cấp nhiều chức năng trực quan hóa dữ liệu</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2625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có ít trình kết nối hơn với nguồn dữ liệu</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có nhiều trình kết nối với nhiều loại nguồn dữ liệu khác nhau</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510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là tốt nhất cho các công ty vừa và nhỏ. Mặc dù Power BI Premium rất phù hợp cho tổ chức lớn hơn với nhu cầu lớn hơn.</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phù hợp nhất cho các doanh nghiệp vừa và lớn</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2625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Hỗ trợ khách hàng hạn chế</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Hỗ trợ khách hàng rộng rãi</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864" name="Google Shape;864;p46"/>
          <p:cNvSpPr txBox="1"/>
          <p:nvPr>
            <p:ph idx="4" type="body"/>
          </p:nvPr>
        </p:nvSpPr>
        <p:spPr>
          <a:xfrm>
            <a:off x="535871" y="2226568"/>
            <a:ext cx="8809741" cy="387329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Sự khác nhau giữa Power BI và Tableau</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47"/>
          <p:cNvSpPr txBox="1"/>
          <p:nvPr>
            <p:ph idx="1" type="body"/>
          </p:nvPr>
        </p:nvSpPr>
        <p:spPr>
          <a:xfrm>
            <a:off x="449611" y="447880"/>
            <a:ext cx="8056213"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871" name="Google Shape;871;p47"/>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latin typeface="Arial"/>
                <a:ea typeface="Arial"/>
                <a:cs typeface="Arial"/>
                <a:sym typeface="Arial"/>
              </a:rPr>
              <a:t>[Lab3]</a:t>
            </a:r>
            <a:endParaRPr/>
          </a:p>
          <a:p>
            <a:pPr indent="0" lvl="0" marL="0" rtl="0" algn="l">
              <a:lnSpc>
                <a:spcPct val="100000"/>
              </a:lnSpc>
              <a:spcBef>
                <a:spcPts val="0"/>
              </a:spcBef>
              <a:spcAft>
                <a:spcPts val="0"/>
              </a:spcAft>
              <a:buClr>
                <a:srgbClr val="131313"/>
              </a:buClr>
              <a:buSzPts val="2800"/>
              <a:buNone/>
            </a:pPr>
            <a:r>
              <a:rPr lang="en-US" sz="2800">
                <a:latin typeface="Arial"/>
                <a:ea typeface="Arial"/>
                <a:cs typeface="Arial"/>
                <a:sym typeface="Arial"/>
              </a:rPr>
              <a:t>Làm việc với Power BI</a:t>
            </a:r>
            <a:endParaRPr/>
          </a:p>
        </p:txBody>
      </p:sp>
      <p:sp>
        <p:nvSpPr>
          <p:cNvPr id="872" name="Google Shape;872;p4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grpSp>
        <p:nvGrpSpPr>
          <p:cNvPr id="873" name="Google Shape;873;p47"/>
          <p:cNvGrpSpPr/>
          <p:nvPr/>
        </p:nvGrpSpPr>
        <p:grpSpPr>
          <a:xfrm>
            <a:off x="6107364" y="2643200"/>
            <a:ext cx="3152299" cy="3546161"/>
            <a:chOff x="4401919" y="2167994"/>
            <a:chExt cx="3437990" cy="3962229"/>
          </a:xfrm>
        </p:grpSpPr>
        <p:grpSp>
          <p:nvGrpSpPr>
            <p:cNvPr id="874" name="Google Shape;874;p47"/>
            <p:cNvGrpSpPr/>
            <p:nvPr/>
          </p:nvGrpSpPr>
          <p:grpSpPr>
            <a:xfrm>
              <a:off x="4401919" y="2167994"/>
              <a:ext cx="3437990" cy="3962229"/>
              <a:chOff x="4401919" y="2167994"/>
              <a:chExt cx="3437990" cy="3962229"/>
            </a:xfrm>
          </p:grpSpPr>
          <p:grpSp>
            <p:nvGrpSpPr>
              <p:cNvPr id="875" name="Google Shape;875;p47"/>
              <p:cNvGrpSpPr/>
              <p:nvPr/>
            </p:nvGrpSpPr>
            <p:grpSpPr>
              <a:xfrm>
                <a:off x="4641130" y="2383352"/>
                <a:ext cx="2969068" cy="3746871"/>
                <a:chOff x="4641130" y="2383352"/>
                <a:chExt cx="2969068" cy="3746871"/>
              </a:xfrm>
            </p:grpSpPr>
            <p:sp>
              <p:nvSpPr>
                <p:cNvPr id="876" name="Google Shape;876;p47"/>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77" name="Google Shape;877;p47"/>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878" name="Google Shape;878;p47"/>
              <p:cNvGrpSpPr/>
              <p:nvPr/>
            </p:nvGrpSpPr>
            <p:grpSpPr>
              <a:xfrm>
                <a:off x="4420634" y="3215388"/>
                <a:ext cx="478421" cy="478421"/>
                <a:chOff x="4119360" y="4255504"/>
                <a:chExt cx="478421" cy="478421"/>
              </a:xfrm>
            </p:grpSpPr>
            <p:sp>
              <p:nvSpPr>
                <p:cNvPr id="879" name="Google Shape;879;p47"/>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80" name="Google Shape;880;p47"/>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881" name="Google Shape;881;p47"/>
              <p:cNvGrpSpPr/>
              <p:nvPr/>
            </p:nvGrpSpPr>
            <p:grpSpPr>
              <a:xfrm>
                <a:off x="4401919" y="3767007"/>
                <a:ext cx="478421" cy="478421"/>
                <a:chOff x="4466311" y="3598005"/>
                <a:chExt cx="478421" cy="478421"/>
              </a:xfrm>
            </p:grpSpPr>
            <p:sp>
              <p:nvSpPr>
                <p:cNvPr id="882" name="Google Shape;882;p47"/>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nvGrpSpPr>
                <p:cNvPr id="883" name="Google Shape;883;p47"/>
                <p:cNvGrpSpPr/>
                <p:nvPr/>
              </p:nvGrpSpPr>
              <p:grpSpPr>
                <a:xfrm>
                  <a:off x="4556408" y="3722669"/>
                  <a:ext cx="311620" cy="219568"/>
                  <a:chOff x="4550446" y="3712368"/>
                  <a:chExt cx="311620" cy="219568"/>
                </a:xfrm>
              </p:grpSpPr>
              <p:pic>
                <p:nvPicPr>
                  <p:cNvPr id="884" name="Google Shape;884;p47"/>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885" name="Google Shape;885;p47"/>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886" name="Google Shape;886;p47"/>
              <p:cNvGrpSpPr/>
              <p:nvPr/>
            </p:nvGrpSpPr>
            <p:grpSpPr>
              <a:xfrm>
                <a:off x="4656757" y="2730802"/>
                <a:ext cx="478421" cy="478421"/>
                <a:chOff x="5779974" y="3346111"/>
                <a:chExt cx="478421" cy="478421"/>
              </a:xfrm>
            </p:grpSpPr>
            <p:sp>
              <p:nvSpPr>
                <p:cNvPr id="887" name="Google Shape;887;p47"/>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88" name="Google Shape;888;p47"/>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889" name="Google Shape;889;p47"/>
              <p:cNvGrpSpPr/>
              <p:nvPr/>
            </p:nvGrpSpPr>
            <p:grpSpPr>
              <a:xfrm>
                <a:off x="7040382" y="2725220"/>
                <a:ext cx="478421" cy="478421"/>
                <a:chOff x="6653952" y="3105086"/>
                <a:chExt cx="478421" cy="478421"/>
              </a:xfrm>
            </p:grpSpPr>
            <p:sp>
              <p:nvSpPr>
                <p:cNvPr id="890" name="Google Shape;890;p47"/>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91" name="Google Shape;891;p47"/>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892" name="Google Shape;892;p47"/>
              <p:cNvGrpSpPr/>
              <p:nvPr/>
            </p:nvGrpSpPr>
            <p:grpSpPr>
              <a:xfrm>
                <a:off x="7214808" y="4305262"/>
                <a:ext cx="478421" cy="478421"/>
                <a:chOff x="6939282" y="3583507"/>
                <a:chExt cx="478421" cy="478421"/>
              </a:xfrm>
            </p:grpSpPr>
            <p:sp>
              <p:nvSpPr>
                <p:cNvPr id="893" name="Google Shape;893;p47"/>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94" name="Google Shape;894;p47"/>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895" name="Google Shape;895;p47"/>
              <p:cNvGrpSpPr/>
              <p:nvPr/>
            </p:nvGrpSpPr>
            <p:grpSpPr>
              <a:xfrm>
                <a:off x="5052593" y="2375387"/>
                <a:ext cx="478421" cy="478421"/>
                <a:chOff x="4903300" y="2692339"/>
                <a:chExt cx="478421" cy="478421"/>
              </a:xfrm>
            </p:grpSpPr>
            <p:sp>
              <p:nvSpPr>
                <p:cNvPr id="896" name="Google Shape;896;p47"/>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97" name="Google Shape;897;p47"/>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898" name="Google Shape;898;p47"/>
              <p:cNvGrpSpPr/>
              <p:nvPr/>
            </p:nvGrpSpPr>
            <p:grpSpPr>
              <a:xfrm>
                <a:off x="5557339" y="2167994"/>
                <a:ext cx="1018218" cy="478422"/>
                <a:chOff x="5546651" y="2194994"/>
                <a:chExt cx="1018218" cy="478422"/>
              </a:xfrm>
            </p:grpSpPr>
            <p:grpSp>
              <p:nvGrpSpPr>
                <p:cNvPr id="899" name="Google Shape;899;p47"/>
                <p:cNvGrpSpPr/>
                <p:nvPr/>
              </p:nvGrpSpPr>
              <p:grpSpPr>
                <a:xfrm>
                  <a:off x="6086448" y="2194994"/>
                  <a:ext cx="478421" cy="478421"/>
                  <a:chOff x="5724126" y="3483458"/>
                  <a:chExt cx="478421" cy="478421"/>
                </a:xfrm>
              </p:grpSpPr>
              <p:sp>
                <p:nvSpPr>
                  <p:cNvPr id="900" name="Google Shape;900;p47"/>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01" name="Google Shape;901;p47"/>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902" name="Google Shape;902;p47"/>
                <p:cNvGrpSpPr/>
                <p:nvPr/>
              </p:nvGrpSpPr>
              <p:grpSpPr>
                <a:xfrm>
                  <a:off x="5546651" y="2194995"/>
                  <a:ext cx="478421" cy="478421"/>
                  <a:chOff x="5381721" y="2534589"/>
                  <a:chExt cx="478421" cy="478421"/>
                </a:xfrm>
              </p:grpSpPr>
              <p:sp>
                <p:nvSpPr>
                  <p:cNvPr id="903" name="Google Shape;903;p47"/>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04" name="Google Shape;904;p47"/>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905" name="Google Shape;905;p47"/>
              <p:cNvGrpSpPr/>
              <p:nvPr/>
            </p:nvGrpSpPr>
            <p:grpSpPr>
              <a:xfrm>
                <a:off x="6617712" y="2373853"/>
                <a:ext cx="478421" cy="478421"/>
                <a:chOff x="6346155" y="2692338"/>
                <a:chExt cx="478421" cy="478421"/>
              </a:xfrm>
            </p:grpSpPr>
            <p:sp>
              <p:nvSpPr>
                <p:cNvPr id="906" name="Google Shape;906;p47"/>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07" name="Google Shape;907;p47"/>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908" name="Google Shape;908;p47"/>
              <p:cNvGrpSpPr/>
              <p:nvPr/>
            </p:nvGrpSpPr>
            <p:grpSpPr>
              <a:xfrm>
                <a:off x="7361488" y="3771502"/>
                <a:ext cx="478421" cy="478421"/>
                <a:chOff x="6930239" y="4605839"/>
                <a:chExt cx="478421" cy="478421"/>
              </a:xfrm>
            </p:grpSpPr>
            <p:sp>
              <p:nvSpPr>
                <p:cNvPr id="909" name="Google Shape;909;p47"/>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10" name="Google Shape;910;p47"/>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911" name="Google Shape;911;p47"/>
              <p:cNvGrpSpPr/>
              <p:nvPr/>
            </p:nvGrpSpPr>
            <p:grpSpPr>
              <a:xfrm>
                <a:off x="6799004" y="4732022"/>
                <a:ext cx="478421" cy="478421"/>
                <a:chOff x="6716684" y="5103232"/>
                <a:chExt cx="478421" cy="478421"/>
              </a:xfrm>
            </p:grpSpPr>
            <p:sp>
              <p:nvSpPr>
                <p:cNvPr id="912" name="Google Shape;912;p47"/>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13" name="Google Shape;913;p47"/>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914" name="Google Shape;914;p47"/>
              <p:cNvGrpSpPr/>
              <p:nvPr/>
            </p:nvGrpSpPr>
            <p:grpSpPr>
              <a:xfrm>
                <a:off x="7312778" y="3209223"/>
                <a:ext cx="478421" cy="478421"/>
                <a:chOff x="7063894" y="3536553"/>
                <a:chExt cx="478421" cy="478421"/>
              </a:xfrm>
            </p:grpSpPr>
            <p:sp>
              <p:nvSpPr>
                <p:cNvPr id="915" name="Google Shape;915;p47"/>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16" name="Google Shape;916;p47"/>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917" name="Google Shape;917;p47"/>
              <p:cNvGrpSpPr/>
              <p:nvPr/>
            </p:nvGrpSpPr>
            <p:grpSpPr>
              <a:xfrm>
                <a:off x="4558099" y="4323978"/>
                <a:ext cx="478421" cy="478421"/>
                <a:chOff x="4839474" y="4392074"/>
                <a:chExt cx="478421" cy="478421"/>
              </a:xfrm>
            </p:grpSpPr>
            <p:sp>
              <p:nvSpPr>
                <p:cNvPr id="918" name="Google Shape;918;p47"/>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19" name="Google Shape;919;p47"/>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920" name="Google Shape;920;p47"/>
              <p:cNvGrpSpPr/>
              <p:nvPr/>
            </p:nvGrpSpPr>
            <p:grpSpPr>
              <a:xfrm>
                <a:off x="4988332" y="4732022"/>
                <a:ext cx="478421" cy="478421"/>
                <a:chOff x="4980019" y="4733181"/>
                <a:chExt cx="478421" cy="478421"/>
              </a:xfrm>
            </p:grpSpPr>
            <p:sp>
              <p:nvSpPr>
                <p:cNvPr id="921" name="Google Shape;921;p47"/>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22" name="Google Shape;922;p47"/>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923" name="Google Shape;923;p47"/>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latin typeface="Arial"/>
                <a:ea typeface="Arial"/>
                <a:cs typeface="Arial"/>
                <a:sym typeface="Arial"/>
              </a:rPr>
              <a:t>Công cụ trực quan hóa mã nguồn mở</a:t>
            </a:r>
            <a:endParaRPr>
              <a:latin typeface="Arial"/>
              <a:ea typeface="Arial"/>
              <a:cs typeface="Arial"/>
              <a:sym typeface="Arial"/>
            </a:endParaRPr>
          </a:p>
        </p:txBody>
      </p:sp>
      <p:sp>
        <p:nvSpPr>
          <p:cNvPr id="114" name="Google Shape;114;p5"/>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
        <p:nvSpPr>
          <p:cNvPr id="115" name="Google Shape;115;p5"/>
          <p:cNvSpPr/>
          <p:nvPr/>
        </p:nvSpPr>
        <p:spPr>
          <a:xfrm>
            <a:off x="1234524" y="464392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1.1. Khái niệm cơ bản về trực quan hóa dữ liệu</a:t>
            </a:r>
            <a:endParaRPr sz="1800">
              <a:solidFill>
                <a:srgbClr val="3F3F3F"/>
              </a:solidFill>
              <a:latin typeface="Arial"/>
              <a:ea typeface="Arial"/>
              <a:cs typeface="Arial"/>
              <a:sym typeface="Arial"/>
            </a:endParaRPr>
          </a:p>
        </p:txBody>
      </p:sp>
      <p:sp>
        <p:nvSpPr>
          <p:cNvPr id="116" name="Google Shape;116;p5"/>
          <p:cNvSpPr/>
          <p:nvPr/>
        </p:nvSpPr>
        <p:spPr>
          <a:xfrm>
            <a:off x="1051644" y="464275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ordia New"/>
              <a:ea typeface="Cordia New"/>
              <a:cs typeface="Cordia New"/>
              <a:sym typeface="Cordia New"/>
            </a:endParaRPr>
          </a:p>
        </p:txBody>
      </p:sp>
      <p:sp>
        <p:nvSpPr>
          <p:cNvPr id="117" name="Google Shape;117;p5"/>
          <p:cNvSpPr/>
          <p:nvPr/>
        </p:nvSpPr>
        <p:spPr>
          <a:xfrm>
            <a:off x="1234524" y="5073758"/>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Giới thiệu về Apache Hue và Jupyter</a:t>
            </a:r>
            <a:endParaRPr sz="1800">
              <a:solidFill>
                <a:srgbClr val="A5A5A5"/>
              </a:solidFill>
              <a:latin typeface="Arial"/>
              <a:ea typeface="Arial"/>
              <a:cs typeface="Arial"/>
              <a:sym typeface="Arial"/>
            </a:endParaRPr>
          </a:p>
        </p:txBody>
      </p:sp>
      <p:sp>
        <p:nvSpPr>
          <p:cNvPr id="118" name="Google Shape;118;p5"/>
          <p:cNvSpPr/>
          <p:nvPr/>
        </p:nvSpPr>
        <p:spPr>
          <a:xfrm>
            <a:off x="1051644" y="507258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ordia New"/>
              <a:ea typeface="Cordia New"/>
              <a:cs typeface="Cordia New"/>
              <a:sym typeface="Cordia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25" name="Google Shape;125;p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Tại sao cần trực quan hóa?</a:t>
            </a:r>
            <a:endParaRPr/>
          </a:p>
        </p:txBody>
      </p:sp>
      <p:sp>
        <p:nvSpPr>
          <p:cNvPr id="126" name="Google Shape;126;p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27" name="Google Shape;127;p6"/>
          <p:cNvSpPr txBox="1"/>
          <p:nvPr>
            <p:ph idx="4" type="body"/>
          </p:nvPr>
        </p:nvSpPr>
        <p:spPr>
          <a:xfrm>
            <a:off x="535872" y="2226567"/>
            <a:ext cx="3712037" cy="3879641"/>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Dữ liệu có một câu chuyện để kể</a:t>
            </a:r>
            <a:endParaRPr/>
          </a:p>
          <a:p>
            <a:pPr indent="-182563" lvl="1" marL="360363" rtl="0" algn="l">
              <a:lnSpc>
                <a:spcPct val="138461"/>
              </a:lnSpc>
              <a:spcBef>
                <a:spcPts val="500"/>
              </a:spcBef>
              <a:spcAft>
                <a:spcPts val="0"/>
              </a:spcAft>
              <a:buClr>
                <a:srgbClr val="262626"/>
              </a:buClr>
              <a:buSzPts val="1040"/>
              <a:buChar char="•"/>
            </a:pPr>
            <a:r>
              <a:rPr lang="en-US"/>
              <a:t>Trực quan hóa hiệu quả sẽ kể câu chuyện đó</a:t>
            </a:r>
            <a:endParaRPr/>
          </a:p>
          <a:p>
            <a:pPr indent="-177800" lvl="0" marL="177800" rtl="0" algn="l">
              <a:lnSpc>
                <a:spcPct val="128571"/>
              </a:lnSpc>
              <a:spcBef>
                <a:spcPts val="1000"/>
              </a:spcBef>
              <a:spcAft>
                <a:spcPts val="0"/>
              </a:spcAft>
              <a:buClr>
                <a:srgbClr val="262626"/>
              </a:buClr>
              <a:buSzPts val="1400"/>
              <a:buFont typeface="Arial"/>
              <a:buChar char="•"/>
            </a:pPr>
            <a:r>
              <a:rPr lang="en-US"/>
              <a:t>Trực quan hóa dữ liệu là một hình thức nghệ thuật giúp thu hút sự chú ý của chúng tôi và tập trung vào đúng thông điệp</a:t>
            </a:r>
            <a:endParaRPr/>
          </a:p>
          <a:p>
            <a:pPr indent="-177800" lvl="0" marL="177800" rtl="0" algn="l">
              <a:lnSpc>
                <a:spcPct val="128571"/>
              </a:lnSpc>
              <a:spcBef>
                <a:spcPts val="1000"/>
              </a:spcBef>
              <a:spcAft>
                <a:spcPts val="0"/>
              </a:spcAft>
              <a:buClr>
                <a:srgbClr val="262626"/>
              </a:buClr>
              <a:buSzPts val="1400"/>
              <a:buFont typeface="Arial"/>
              <a:buChar char="•"/>
            </a:pPr>
            <a:r>
              <a:rPr lang="en-US"/>
              <a:t>Trực quan hóa tốt giúp chúng tôi nhanh chóng nhìn thấy xu hướng và hiểu dữ liệu cơ bản</a:t>
            </a:r>
            <a:endParaRPr/>
          </a:p>
          <a:p>
            <a:pPr indent="-177800" lvl="0" marL="177800" rtl="0" algn="l">
              <a:lnSpc>
                <a:spcPct val="128571"/>
              </a:lnSpc>
              <a:spcBef>
                <a:spcPts val="1000"/>
              </a:spcBef>
              <a:spcAft>
                <a:spcPts val="0"/>
              </a:spcAft>
              <a:buClr>
                <a:srgbClr val="262626"/>
              </a:buClr>
              <a:buSzPts val="1400"/>
              <a:buFont typeface="Arial"/>
              <a:buChar char="•"/>
            </a:pPr>
            <a:r>
              <a:rPr lang="en-US"/>
              <a:t>Trực quan hóa loại bỏ mọi rào cản kỹ thuật hoặc toán học để hiểu dữ liệu</a:t>
            </a:r>
            <a:endParaRPr/>
          </a:p>
          <a:p>
            <a:pPr indent="-182563" lvl="1" marL="360363" rtl="0" algn="l">
              <a:lnSpc>
                <a:spcPct val="138461"/>
              </a:lnSpc>
              <a:spcBef>
                <a:spcPts val="500"/>
              </a:spcBef>
              <a:spcAft>
                <a:spcPts val="0"/>
              </a:spcAft>
              <a:buClr>
                <a:srgbClr val="262626"/>
              </a:buClr>
              <a:buSzPts val="1040"/>
              <a:buChar char="•"/>
            </a:pPr>
            <a:r>
              <a:rPr lang="en-US"/>
              <a:t>Một bảng tính lớn với các hàm và công thức liên quan đến nhau sẽ không truyền tải được gì cho những người không chuyên về kỹ thuật.</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p:txBody>
      </p:sp>
      <p:grpSp>
        <p:nvGrpSpPr>
          <p:cNvPr id="128" name="Google Shape;128;p6"/>
          <p:cNvGrpSpPr/>
          <p:nvPr/>
        </p:nvGrpSpPr>
        <p:grpSpPr>
          <a:xfrm>
            <a:off x="4822372" y="2362200"/>
            <a:ext cx="4430486" cy="2796954"/>
            <a:chOff x="4822372" y="2362200"/>
            <a:chExt cx="4430486" cy="2796954"/>
          </a:xfrm>
        </p:grpSpPr>
        <p:sp>
          <p:nvSpPr>
            <p:cNvPr id="129" name="Google Shape;129;p6"/>
            <p:cNvSpPr/>
            <p:nvPr/>
          </p:nvSpPr>
          <p:spPr>
            <a:xfrm>
              <a:off x="4822372" y="2362200"/>
              <a:ext cx="4430486" cy="279695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130" name="Google Shape;130;p6"/>
            <p:cNvPicPr preferRelativeResize="0"/>
            <p:nvPr/>
          </p:nvPicPr>
          <p:blipFill rotWithShape="1">
            <a:blip r:embed="rId3">
              <a:alphaModFix/>
            </a:blip>
            <a:srcRect b="0" l="0" r="0" t="0"/>
            <a:stretch/>
          </p:blipFill>
          <p:spPr>
            <a:xfrm>
              <a:off x="7166287" y="2787240"/>
              <a:ext cx="1666875" cy="981075"/>
            </a:xfrm>
            <a:prstGeom prst="rect">
              <a:avLst/>
            </a:prstGeom>
            <a:noFill/>
            <a:ln>
              <a:noFill/>
            </a:ln>
          </p:spPr>
        </p:pic>
        <p:pic>
          <p:nvPicPr>
            <p:cNvPr id="131" name="Google Shape;131;p6"/>
            <p:cNvPicPr preferRelativeResize="0"/>
            <p:nvPr/>
          </p:nvPicPr>
          <p:blipFill rotWithShape="1">
            <a:blip r:embed="rId4">
              <a:alphaModFix/>
            </a:blip>
            <a:srcRect b="0" l="0" r="0" t="0"/>
            <a:stretch/>
          </p:blipFill>
          <p:spPr>
            <a:xfrm>
              <a:off x="7323450" y="4070760"/>
              <a:ext cx="1352550" cy="895350"/>
            </a:xfrm>
            <a:prstGeom prst="rect">
              <a:avLst/>
            </a:prstGeom>
            <a:noFill/>
            <a:ln>
              <a:noFill/>
            </a:ln>
          </p:spPr>
        </p:pic>
        <p:pic>
          <p:nvPicPr>
            <p:cNvPr id="132" name="Google Shape;132;p6"/>
            <p:cNvPicPr preferRelativeResize="0"/>
            <p:nvPr/>
          </p:nvPicPr>
          <p:blipFill rotWithShape="1">
            <a:blip r:embed="rId5">
              <a:alphaModFix/>
            </a:blip>
            <a:srcRect b="0" l="0" r="0" t="0"/>
            <a:stretch/>
          </p:blipFill>
          <p:spPr>
            <a:xfrm>
              <a:off x="5575389" y="2712927"/>
              <a:ext cx="1114425" cy="1047750"/>
            </a:xfrm>
            <a:prstGeom prst="rect">
              <a:avLst/>
            </a:prstGeom>
            <a:noFill/>
            <a:ln>
              <a:noFill/>
            </a:ln>
          </p:spPr>
        </p:pic>
        <p:pic>
          <p:nvPicPr>
            <p:cNvPr id="133" name="Google Shape;133;p6"/>
            <p:cNvPicPr preferRelativeResize="0"/>
            <p:nvPr/>
          </p:nvPicPr>
          <p:blipFill rotWithShape="1">
            <a:blip r:embed="rId6">
              <a:alphaModFix/>
            </a:blip>
            <a:srcRect b="0" l="0" r="0" t="0"/>
            <a:stretch/>
          </p:blipFill>
          <p:spPr>
            <a:xfrm>
              <a:off x="5346790" y="4175535"/>
              <a:ext cx="1571625" cy="7905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40" name="Google Shape;140;p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Lợi ích của trực quan hóa hiệu quả</a:t>
            </a:r>
            <a:endParaRPr>
              <a:latin typeface="Arial"/>
              <a:ea typeface="Arial"/>
              <a:cs typeface="Arial"/>
              <a:sym typeface="Arial"/>
            </a:endParaRPr>
          </a:p>
        </p:txBody>
      </p:sp>
      <p:sp>
        <p:nvSpPr>
          <p:cNvPr id="141" name="Google Shape;141;p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42" name="Google Shape;142;p7"/>
          <p:cNvSpPr txBox="1"/>
          <p:nvPr>
            <p:ph idx="4" type="body"/>
          </p:nvPr>
        </p:nvSpPr>
        <p:spPr>
          <a:xfrm>
            <a:off x="535873" y="2226567"/>
            <a:ext cx="3052280" cy="409321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Khán giả có thể xem và tiếp thu thông tin dễ dàng hơn nhiều</a:t>
            </a:r>
            <a:endParaRPr/>
          </a:p>
          <a:p>
            <a:pPr indent="-177800" lvl="0" marL="177800" rtl="0" algn="l">
              <a:lnSpc>
                <a:spcPct val="128571"/>
              </a:lnSpc>
              <a:spcBef>
                <a:spcPts val="1000"/>
              </a:spcBef>
              <a:spcAft>
                <a:spcPts val="0"/>
              </a:spcAft>
              <a:buClr>
                <a:srgbClr val="262626"/>
              </a:buClr>
              <a:buSzPts val="1400"/>
              <a:buFont typeface="Arial"/>
              <a:buChar char="•"/>
            </a:pPr>
            <a:r>
              <a:rPr lang="en-US"/>
              <a:t>Xác định các mô hình và xu hướng mới nổi</a:t>
            </a:r>
            <a:endParaRPr/>
          </a:p>
          <a:p>
            <a:pPr indent="-182563" lvl="1" marL="360363" rtl="0" algn="l">
              <a:lnSpc>
                <a:spcPct val="138461"/>
              </a:lnSpc>
              <a:spcBef>
                <a:spcPts val="500"/>
              </a:spcBef>
              <a:spcAft>
                <a:spcPts val="0"/>
              </a:spcAft>
              <a:buClr>
                <a:srgbClr val="262626"/>
              </a:buClr>
              <a:buSzPts val="1040"/>
              <a:buChar char="•"/>
            </a:pPr>
            <a:r>
              <a:rPr lang="en-US"/>
              <a:t>Giúp liên kết chiến lược hoạt động của tổ chức với kết quả kinh doanh</a:t>
            </a:r>
            <a:endParaRPr/>
          </a:p>
          <a:p>
            <a:pPr indent="-182563" lvl="1" marL="360363" rtl="0" algn="l">
              <a:lnSpc>
                <a:spcPct val="138461"/>
              </a:lnSpc>
              <a:spcBef>
                <a:spcPts val="500"/>
              </a:spcBef>
              <a:spcAft>
                <a:spcPts val="0"/>
              </a:spcAft>
              <a:buClr>
                <a:srgbClr val="262626"/>
              </a:buClr>
              <a:buSzPts val="1040"/>
              <a:buChar char="•"/>
            </a:pPr>
            <a:r>
              <a:rPr lang="en-US"/>
              <a:t>Dự đoán cơ hội bán hàng và doanh thu</a:t>
            </a:r>
            <a:endParaRPr/>
          </a:p>
          <a:p>
            <a:pPr indent="-177800" lvl="0" marL="177800" rtl="0" algn="l">
              <a:lnSpc>
                <a:spcPct val="128571"/>
              </a:lnSpc>
              <a:spcBef>
                <a:spcPts val="1000"/>
              </a:spcBef>
              <a:spcAft>
                <a:spcPts val="0"/>
              </a:spcAft>
              <a:buClr>
                <a:srgbClr val="262626"/>
              </a:buClr>
              <a:buSzPts val="1400"/>
              <a:buFont typeface="Arial"/>
              <a:buChar char="•"/>
            </a:pPr>
            <a:r>
              <a:rPr lang="en-US"/>
              <a:t>Giúp các tổ chức xác định các vấn đề và thiếu sót và thực hiện các điều chỉnh nhanh chóng giúp ích cho lợi nhuận của họ</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143" name="Google Shape;143;p7"/>
          <p:cNvPicPr preferRelativeResize="0"/>
          <p:nvPr/>
        </p:nvPicPr>
        <p:blipFill rotWithShape="1">
          <a:blip r:embed="rId3">
            <a:alphaModFix/>
          </a:blip>
          <a:srcRect b="0" l="0" r="0" t="0"/>
          <a:stretch/>
        </p:blipFill>
        <p:spPr>
          <a:xfrm>
            <a:off x="3886525" y="2233614"/>
            <a:ext cx="5445875" cy="34274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50" name="Google Shape;150;p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Trực quan hóa chính xác</a:t>
            </a:r>
            <a:endParaRPr>
              <a:latin typeface="Arial"/>
              <a:ea typeface="Arial"/>
              <a:cs typeface="Arial"/>
              <a:sym typeface="Arial"/>
            </a:endParaRPr>
          </a:p>
        </p:txBody>
      </p:sp>
      <p:sp>
        <p:nvSpPr>
          <p:cNvPr id="151" name="Google Shape;151;p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52" name="Google Shape;152;p8"/>
          <p:cNvSpPr txBox="1"/>
          <p:nvPr>
            <p:ph idx="4" type="body"/>
          </p:nvPr>
        </p:nvSpPr>
        <p:spPr>
          <a:xfrm>
            <a:off x="535872" y="2226567"/>
            <a:ext cx="3133303" cy="4046911"/>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bài thuyết trình và hình ảnh bên trong nó có đối tượng mục tiêu cụ thể</a:t>
            </a:r>
            <a:endParaRPr/>
          </a:p>
          <a:p>
            <a:pPr indent="-182563" lvl="1" marL="360363" rtl="0" algn="l">
              <a:lnSpc>
                <a:spcPct val="138461"/>
              </a:lnSpc>
              <a:spcBef>
                <a:spcPts val="500"/>
              </a:spcBef>
              <a:spcAft>
                <a:spcPts val="0"/>
              </a:spcAft>
              <a:buClr>
                <a:srgbClr val="262626"/>
              </a:buClr>
              <a:buSzPts val="1040"/>
              <a:buChar char="•"/>
            </a:pPr>
            <a:r>
              <a:rPr lang="en-US"/>
              <a:t>Hình ảnh hóa phải được thiết kế có tính đến đối tượng và nhu cầu của họ</a:t>
            </a:r>
            <a:endParaRPr/>
          </a:p>
          <a:p>
            <a:pPr indent="-182563" lvl="1" marL="360363" rtl="0" algn="l">
              <a:lnSpc>
                <a:spcPct val="138461"/>
              </a:lnSpc>
              <a:spcBef>
                <a:spcPts val="500"/>
              </a:spcBef>
              <a:spcAft>
                <a:spcPts val="0"/>
              </a:spcAft>
              <a:buClr>
                <a:srgbClr val="262626"/>
              </a:buClr>
              <a:buSzPts val="1040"/>
              <a:buChar char="•"/>
            </a:pPr>
            <a:r>
              <a:rPr lang="en-US"/>
              <a:t>Tiếp thị và bán hàng</a:t>
            </a:r>
            <a:endParaRPr/>
          </a:p>
          <a:p>
            <a:pPr indent="-182563" lvl="1" marL="360363" rtl="0" algn="l">
              <a:lnSpc>
                <a:spcPct val="138461"/>
              </a:lnSpc>
              <a:spcBef>
                <a:spcPts val="500"/>
              </a:spcBef>
              <a:spcAft>
                <a:spcPts val="0"/>
              </a:spcAft>
              <a:buClr>
                <a:srgbClr val="262626"/>
              </a:buClr>
              <a:buSzPts val="1040"/>
              <a:buChar char="•"/>
            </a:pPr>
            <a:r>
              <a:rPr lang="en-US"/>
              <a:t>Kế hoạch sản phẩm</a:t>
            </a:r>
            <a:endParaRPr/>
          </a:p>
          <a:p>
            <a:pPr indent="-182563" lvl="1" marL="360363" rtl="0" algn="l">
              <a:lnSpc>
                <a:spcPct val="138461"/>
              </a:lnSpc>
              <a:spcBef>
                <a:spcPts val="500"/>
              </a:spcBef>
              <a:spcAft>
                <a:spcPts val="0"/>
              </a:spcAft>
              <a:buClr>
                <a:srgbClr val="262626"/>
              </a:buClr>
              <a:buSzPts val="1040"/>
              <a:buChar char="•"/>
            </a:pPr>
            <a:r>
              <a:rPr lang="en-US"/>
              <a:t>Tài chính và kế toán</a:t>
            </a:r>
            <a:endParaRPr/>
          </a:p>
          <a:p>
            <a:pPr indent="-177800" lvl="0" marL="177800" rtl="0" algn="l">
              <a:lnSpc>
                <a:spcPct val="128571"/>
              </a:lnSpc>
              <a:spcBef>
                <a:spcPts val="1000"/>
              </a:spcBef>
              <a:spcAft>
                <a:spcPts val="0"/>
              </a:spcAft>
              <a:buClr>
                <a:srgbClr val="262626"/>
              </a:buClr>
              <a:buSzPts val="1400"/>
              <a:buFont typeface="Arial"/>
              <a:buChar char="•"/>
            </a:pPr>
            <a:r>
              <a:rPr lang="en-US"/>
              <a:t>Chọn các kỹ thuật trực quan hóa phù hợp cho loại dữ liệu cơ bản</a:t>
            </a:r>
            <a:endParaRPr/>
          </a:p>
          <a:p>
            <a:pPr indent="-182563" lvl="1" marL="360363" rtl="0" algn="l">
              <a:lnSpc>
                <a:spcPct val="138461"/>
              </a:lnSpc>
              <a:spcBef>
                <a:spcPts val="500"/>
              </a:spcBef>
              <a:spcAft>
                <a:spcPts val="0"/>
              </a:spcAft>
              <a:buClr>
                <a:srgbClr val="262626"/>
              </a:buClr>
              <a:buSzPts val="1040"/>
              <a:buChar char="•"/>
            </a:pPr>
            <a:r>
              <a:rPr lang="en-US"/>
              <a:t>Bàn để hồ sơ</a:t>
            </a:r>
            <a:endParaRPr/>
          </a:p>
          <a:p>
            <a:pPr indent="-182563" lvl="1" marL="360363" rtl="0" algn="l">
              <a:lnSpc>
                <a:spcPct val="138461"/>
              </a:lnSpc>
              <a:spcBef>
                <a:spcPts val="500"/>
              </a:spcBef>
              <a:spcAft>
                <a:spcPts val="0"/>
              </a:spcAft>
              <a:buClr>
                <a:srgbClr val="262626"/>
              </a:buClr>
              <a:buSzPts val="1040"/>
              <a:buChar char="•"/>
            </a:pPr>
            <a:r>
              <a:rPr lang="en-US"/>
              <a:t>Biểu đồ đường để theo dõi các thay đổi</a:t>
            </a:r>
            <a:endParaRPr/>
          </a:p>
          <a:p>
            <a:pPr indent="-182563" lvl="1" marL="360363" rtl="0" algn="l">
              <a:lnSpc>
                <a:spcPct val="138461"/>
              </a:lnSpc>
              <a:spcBef>
                <a:spcPts val="500"/>
              </a:spcBef>
              <a:spcAft>
                <a:spcPts val="0"/>
              </a:spcAft>
              <a:buClr>
                <a:srgbClr val="262626"/>
              </a:buClr>
              <a:buSzPts val="1040"/>
              <a:buChar char="•"/>
            </a:pPr>
            <a:r>
              <a:rPr lang="en-US"/>
              <a:t>Biểu đồ đường để so sánh số lượng</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153" name="Google Shape;153;p8"/>
          <p:cNvPicPr preferRelativeResize="0"/>
          <p:nvPr/>
        </p:nvPicPr>
        <p:blipFill rotWithShape="1">
          <a:blip r:embed="rId3">
            <a:alphaModFix/>
          </a:blip>
          <a:srcRect b="0" l="0" r="0" t="0"/>
          <a:stretch/>
        </p:blipFill>
        <p:spPr>
          <a:xfrm>
            <a:off x="3857619" y="2658665"/>
            <a:ext cx="5487994" cy="30023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60" name="Google Shape;160;p9"/>
          <p:cNvSpPr txBox="1"/>
          <p:nvPr>
            <p:ph idx="2" type="body"/>
          </p:nvPr>
        </p:nvSpPr>
        <p:spPr>
          <a:xfrm>
            <a:off x="549084" y="1435227"/>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latin typeface="Arial"/>
                <a:ea typeface="Arial"/>
                <a:cs typeface="Arial"/>
                <a:sym typeface="Arial"/>
              </a:rPr>
              <a:t>Công thức để làm tốt nhiệm vụ trực quan hóa</a:t>
            </a:r>
            <a:endParaRPr sz="3000">
              <a:latin typeface="Arial"/>
              <a:ea typeface="Arial"/>
              <a:cs typeface="Arial"/>
              <a:sym typeface="Arial"/>
            </a:endParaRPr>
          </a:p>
        </p:txBody>
      </p:sp>
      <p:sp>
        <p:nvSpPr>
          <p:cNvPr id="161" name="Google Shape;161;p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62" name="Google Shape;162;p9"/>
          <p:cNvSpPr txBox="1"/>
          <p:nvPr>
            <p:ph idx="4" type="body"/>
          </p:nvPr>
        </p:nvSpPr>
        <p:spPr>
          <a:xfrm>
            <a:off x="590612" y="2095685"/>
            <a:ext cx="3885657" cy="414373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Dữ liệu tốt</a:t>
            </a:r>
            <a:endParaRPr/>
          </a:p>
          <a:p>
            <a:pPr indent="-182563" lvl="1" marL="360363" rtl="0" algn="l">
              <a:lnSpc>
                <a:spcPct val="138461"/>
              </a:lnSpc>
              <a:spcBef>
                <a:spcPts val="500"/>
              </a:spcBef>
              <a:spcAft>
                <a:spcPts val="0"/>
              </a:spcAft>
              <a:buClr>
                <a:srgbClr val="262626"/>
              </a:buClr>
              <a:buSzPts val="1040"/>
              <a:buChar char="•"/>
            </a:pPr>
            <a:r>
              <a:rPr lang="en-US"/>
              <a:t>Rác vào 🡺 Rác ra.</a:t>
            </a:r>
            <a:endParaRPr/>
          </a:p>
          <a:p>
            <a:pPr indent="-182563" lvl="1" marL="360363" rtl="0" algn="l">
              <a:lnSpc>
                <a:spcPct val="138461"/>
              </a:lnSpc>
              <a:spcBef>
                <a:spcPts val="500"/>
              </a:spcBef>
              <a:spcAft>
                <a:spcPts val="0"/>
              </a:spcAft>
              <a:buClr>
                <a:srgbClr val="262626"/>
              </a:buClr>
              <a:buSzPts val="1040"/>
              <a:buChar char="•"/>
            </a:pPr>
            <a:r>
              <a:rPr lang="en-US"/>
              <a:t>Dữ liệu từ nhiều nguồn, được tích hợp tốt, là thành phần ban đầu để có một hình ảnh trực quan tốt</a:t>
            </a:r>
            <a:endParaRPr/>
          </a:p>
          <a:p>
            <a:pPr indent="-177800" lvl="0" marL="177800" rtl="0" algn="l">
              <a:lnSpc>
                <a:spcPct val="128571"/>
              </a:lnSpc>
              <a:spcBef>
                <a:spcPts val="1000"/>
              </a:spcBef>
              <a:spcAft>
                <a:spcPts val="0"/>
              </a:spcAft>
              <a:buClr>
                <a:srgbClr val="262626"/>
              </a:buClr>
              <a:buSzPts val="1400"/>
              <a:buFont typeface="Arial"/>
              <a:buChar char="•"/>
            </a:pPr>
            <a:r>
              <a:rPr lang="en-US"/>
              <a:t>Chức năng tốt</a:t>
            </a:r>
            <a:endParaRPr/>
          </a:p>
          <a:p>
            <a:pPr indent="-182563" lvl="1" marL="360363" rtl="0" algn="l">
              <a:lnSpc>
                <a:spcPct val="138461"/>
              </a:lnSpc>
              <a:spcBef>
                <a:spcPts val="500"/>
              </a:spcBef>
              <a:spcAft>
                <a:spcPts val="0"/>
              </a:spcAft>
              <a:buClr>
                <a:srgbClr val="262626"/>
              </a:buClr>
              <a:buSzPts val="1040"/>
              <a:buChar char="•"/>
            </a:pPr>
            <a:r>
              <a:rPr lang="en-US"/>
              <a:t>Biểu diễn chức năng của dữ liệu giúp dễ nhìn và dễ hiểu hơn</a:t>
            </a:r>
            <a:endParaRPr/>
          </a:p>
          <a:p>
            <a:pPr indent="-182563" lvl="1" marL="360363" rtl="0" algn="l">
              <a:lnSpc>
                <a:spcPct val="138461"/>
              </a:lnSpc>
              <a:spcBef>
                <a:spcPts val="500"/>
              </a:spcBef>
              <a:spcAft>
                <a:spcPts val="0"/>
              </a:spcAft>
              <a:buClr>
                <a:srgbClr val="262626"/>
              </a:buClr>
              <a:buSzPts val="1040"/>
              <a:buChar char="•"/>
            </a:pPr>
            <a:r>
              <a:rPr lang="en-US"/>
              <a:t>Trộn và kết hợp, cắt và thái - một đầu bếp giỏi biết cách lấy nguyên liệu và biến nó thành một món ăn đặc biệt</a:t>
            </a:r>
            <a:endParaRPr/>
          </a:p>
          <a:p>
            <a:pPr indent="-177800" lvl="0" marL="177800" rtl="0" algn="l">
              <a:lnSpc>
                <a:spcPct val="128571"/>
              </a:lnSpc>
              <a:spcBef>
                <a:spcPts val="1000"/>
              </a:spcBef>
              <a:spcAft>
                <a:spcPts val="0"/>
              </a:spcAft>
              <a:buClr>
                <a:srgbClr val="262626"/>
              </a:buClr>
              <a:buSzPts val="1400"/>
              <a:buFont typeface="Arial"/>
              <a:buChar char="•"/>
            </a:pPr>
            <a:r>
              <a:rPr lang="en-US"/>
              <a:t>Thiết kế tốt</a:t>
            </a:r>
            <a:endParaRPr/>
          </a:p>
          <a:p>
            <a:pPr indent="-182563" lvl="1" marL="360363" rtl="0" algn="l">
              <a:lnSpc>
                <a:spcPct val="138461"/>
              </a:lnSpc>
              <a:spcBef>
                <a:spcPts val="500"/>
              </a:spcBef>
              <a:spcAft>
                <a:spcPts val="0"/>
              </a:spcAft>
              <a:buClr>
                <a:srgbClr val="262626"/>
              </a:buClr>
              <a:buSzPts val="1040"/>
              <a:buChar char="•"/>
            </a:pPr>
            <a:r>
              <a:rPr lang="en-US"/>
              <a:t>Hình ảnh thú vị khiến khán giả quan tâm đến dữ liệu</a:t>
            </a:r>
            <a:endParaRPr/>
          </a:p>
          <a:p>
            <a:pPr indent="-182563" lvl="1" marL="360363" rtl="0" algn="l">
              <a:lnSpc>
                <a:spcPct val="138461"/>
              </a:lnSpc>
              <a:spcBef>
                <a:spcPts val="500"/>
              </a:spcBef>
              <a:spcAft>
                <a:spcPts val="0"/>
              </a:spcAft>
              <a:buClr>
                <a:srgbClr val="262626"/>
              </a:buClr>
              <a:buSzPts val="1040"/>
              <a:buChar char="•"/>
            </a:pPr>
            <a:r>
              <a:rPr lang="en-US"/>
              <a:t>Nghệ thuật và hình thức - món ăn không hoàn chỉnh nếu không có phần trình bày hoàn thiện</a:t>
            </a:r>
            <a:endParaRPr/>
          </a:p>
        </p:txBody>
      </p:sp>
      <p:grpSp>
        <p:nvGrpSpPr>
          <p:cNvPr id="163" name="Google Shape;163;p9"/>
          <p:cNvGrpSpPr/>
          <p:nvPr/>
        </p:nvGrpSpPr>
        <p:grpSpPr>
          <a:xfrm>
            <a:off x="5062469" y="2233613"/>
            <a:ext cx="4283143" cy="3932352"/>
            <a:chOff x="5062469" y="2233613"/>
            <a:chExt cx="4283143" cy="3932352"/>
          </a:xfrm>
        </p:grpSpPr>
        <p:pic>
          <p:nvPicPr>
            <p:cNvPr id="164" name="Google Shape;164;p9"/>
            <p:cNvPicPr preferRelativeResize="0"/>
            <p:nvPr/>
          </p:nvPicPr>
          <p:blipFill rotWithShape="1">
            <a:blip r:embed="rId3">
              <a:alphaModFix/>
            </a:blip>
            <a:srcRect b="0" l="0" r="0" t="0"/>
            <a:stretch/>
          </p:blipFill>
          <p:spPr>
            <a:xfrm>
              <a:off x="5090617" y="2233613"/>
              <a:ext cx="4241783" cy="3932352"/>
            </a:xfrm>
            <a:prstGeom prst="rect">
              <a:avLst/>
            </a:prstGeom>
            <a:noFill/>
            <a:ln>
              <a:noFill/>
            </a:ln>
          </p:spPr>
        </p:pic>
        <p:grpSp>
          <p:nvGrpSpPr>
            <p:cNvPr id="165" name="Google Shape;165;p9"/>
            <p:cNvGrpSpPr/>
            <p:nvPr/>
          </p:nvGrpSpPr>
          <p:grpSpPr>
            <a:xfrm>
              <a:off x="5062469" y="2530563"/>
              <a:ext cx="4283143" cy="2955108"/>
              <a:chOff x="5062469" y="2530563"/>
              <a:chExt cx="4283143" cy="2955108"/>
            </a:xfrm>
          </p:grpSpPr>
          <p:sp>
            <p:nvSpPr>
              <p:cNvPr id="166" name="Google Shape;166;p9"/>
              <p:cNvSpPr/>
              <p:nvPr/>
            </p:nvSpPr>
            <p:spPr>
              <a:xfrm>
                <a:off x="6319312" y="2530563"/>
                <a:ext cx="1784392" cy="8771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Dữ liệu</a:t>
                </a:r>
                <a:endParaRPr sz="180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Thu thập hợp lý và</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Tổ chức dữ liệu</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Với một mục đích</a:t>
                </a:r>
                <a:endParaRPr sz="1050">
                  <a:solidFill>
                    <a:srgbClr val="1F45BC"/>
                  </a:solidFill>
                  <a:latin typeface="Arial"/>
                  <a:ea typeface="Arial"/>
                  <a:cs typeface="Arial"/>
                  <a:sym typeface="Arial"/>
                </a:endParaRPr>
              </a:p>
            </p:txBody>
          </p:sp>
          <p:sp>
            <p:nvSpPr>
              <p:cNvPr id="167" name="Google Shape;167;p9"/>
              <p:cNvSpPr/>
              <p:nvPr/>
            </p:nvSpPr>
            <p:spPr>
              <a:xfrm>
                <a:off x="5062469" y="4580343"/>
                <a:ext cx="1784392" cy="8540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Chức năng</a:t>
                </a:r>
                <a:endParaRPr sz="180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Chính xác, đơn giản</a:t>
                </a:r>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&amp; hấp dẫn</a:t>
                </a:r>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Biểu diễn dữ liệu</a:t>
                </a:r>
                <a:endParaRPr sz="1050">
                  <a:solidFill>
                    <a:srgbClr val="1F45BC"/>
                  </a:solidFill>
                  <a:latin typeface="Arial"/>
                  <a:ea typeface="Arial"/>
                  <a:cs typeface="Arial"/>
                  <a:sym typeface="Arial"/>
                </a:endParaRPr>
              </a:p>
            </p:txBody>
          </p:sp>
          <p:sp>
            <p:nvSpPr>
              <p:cNvPr id="168" name="Google Shape;168;p9"/>
              <p:cNvSpPr/>
              <p:nvPr/>
            </p:nvSpPr>
            <p:spPr>
              <a:xfrm>
                <a:off x="7764779" y="4580343"/>
                <a:ext cx="1580833" cy="8540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Thiết kế</a:t>
                </a:r>
                <a:endParaRPr sz="180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Tác động &amp; thú vị</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Hình ảnh cân bằng</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Hình thức &amp; chức năng</a:t>
                </a:r>
                <a:endParaRPr sz="1050">
                  <a:solidFill>
                    <a:srgbClr val="1F45BC"/>
                  </a:solidFill>
                  <a:latin typeface="Arial"/>
                  <a:ea typeface="Arial"/>
                  <a:cs typeface="Arial"/>
                  <a:sym typeface="Arial"/>
                </a:endParaRPr>
              </a:p>
            </p:txBody>
          </p:sp>
          <p:sp>
            <p:nvSpPr>
              <p:cNvPr id="169" name="Google Shape;169;p9"/>
              <p:cNvSpPr/>
              <p:nvPr/>
            </p:nvSpPr>
            <p:spPr>
              <a:xfrm>
                <a:off x="6421091" y="4167554"/>
                <a:ext cx="158083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Trực quan hóa</a:t>
                </a:r>
                <a:endParaRPr sz="1100">
                  <a:solidFill>
                    <a:srgbClr val="1F45BC"/>
                  </a:solidFill>
                  <a:latin typeface="Arial"/>
                  <a:ea typeface="Arial"/>
                  <a:cs typeface="Arial"/>
                  <a:sym typeface="Arial"/>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 dữ liệu hiệu quả</a:t>
                </a:r>
                <a:endParaRPr sz="1100">
                  <a:solidFill>
                    <a:srgbClr val="1F45BC"/>
                  </a:solidFill>
                  <a:latin typeface="Arial"/>
                  <a:ea typeface="Arial"/>
                  <a:cs typeface="Arial"/>
                  <a:sym typeface="Arial"/>
                </a:endParaRPr>
              </a:p>
            </p:txBody>
          </p:sp>
          <p:sp>
            <p:nvSpPr>
              <p:cNvPr id="170" name="Google Shape;170;p9"/>
              <p:cNvSpPr/>
              <p:nvPr/>
            </p:nvSpPr>
            <p:spPr>
              <a:xfrm>
                <a:off x="7566660" y="3633432"/>
                <a:ext cx="958461" cy="5770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Thu hút Nhưng không đọc được</a:t>
                </a:r>
                <a:endParaRPr sz="1050">
                  <a:solidFill>
                    <a:srgbClr val="1F45BC"/>
                  </a:solidFill>
                  <a:latin typeface="Arial"/>
                  <a:ea typeface="Arial"/>
                  <a:cs typeface="Arial"/>
                  <a:sym typeface="Arial"/>
                </a:endParaRPr>
              </a:p>
            </p:txBody>
          </p:sp>
          <p:sp>
            <p:nvSpPr>
              <p:cNvPr id="171" name="Google Shape;171;p9"/>
              <p:cNvSpPr/>
              <p:nvPr/>
            </p:nvSpPr>
            <p:spPr>
              <a:xfrm>
                <a:off x="5926500" y="3633432"/>
                <a:ext cx="958461"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Cứng rắn</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và phức hợp</a:t>
                </a:r>
                <a:endParaRPr sz="1050">
                  <a:solidFill>
                    <a:srgbClr val="1F45BC"/>
                  </a:solidFill>
                  <a:latin typeface="Arial"/>
                  <a:ea typeface="Arial"/>
                  <a:cs typeface="Arial"/>
                  <a:sym typeface="Arial"/>
                </a:endParaRPr>
              </a:p>
            </p:txBody>
          </p:sp>
          <p:sp>
            <p:nvSpPr>
              <p:cNvPr id="172" name="Google Shape;172;p9"/>
              <p:cNvSpPr/>
              <p:nvPr/>
            </p:nvSpPr>
            <p:spPr>
              <a:xfrm>
                <a:off x="6732276" y="5070173"/>
                <a:ext cx="958461"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Thiếu</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phức tạp</a:t>
                </a:r>
                <a:endParaRPr sz="1050">
                  <a:solidFill>
                    <a:srgbClr val="1F45BC"/>
                  </a:solidFill>
                  <a:latin typeface="Arial"/>
                  <a:ea typeface="Arial"/>
                  <a:cs typeface="Arial"/>
                  <a:sym typeface="Arial"/>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2_Custom 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2009-05-07T01:59:54Z</dcterms:created>
  <dc:creator>SKCC06494\Administrator</dc:creator>
</cp:coreProperties>
</file>